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96" r:id="rId4"/>
    <p:sldId id="258" r:id="rId5"/>
    <p:sldId id="259" r:id="rId6"/>
    <p:sldId id="297" r:id="rId7"/>
    <p:sldId id="260" r:id="rId8"/>
    <p:sldId id="298" r:id="rId9"/>
    <p:sldId id="282" r:id="rId10"/>
    <p:sldId id="261" r:id="rId11"/>
    <p:sldId id="301" r:id="rId12"/>
    <p:sldId id="262" r:id="rId13"/>
    <p:sldId id="299" r:id="rId14"/>
    <p:sldId id="300" r:id="rId15"/>
    <p:sldId id="302" r:id="rId16"/>
    <p:sldId id="303" r:id="rId17"/>
    <p:sldId id="304" r:id="rId18"/>
    <p:sldId id="306" r:id="rId19"/>
    <p:sldId id="305" r:id="rId20"/>
    <p:sldId id="308" r:id="rId21"/>
    <p:sldId id="307" r:id="rId22"/>
    <p:sldId id="309" r:id="rId23"/>
    <p:sldId id="318" r:id="rId24"/>
    <p:sldId id="319" r:id="rId25"/>
    <p:sldId id="310" r:id="rId26"/>
    <p:sldId id="311" r:id="rId27"/>
    <p:sldId id="312"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31" autoAdjust="0"/>
    <p:restoredTop sz="93864" autoAdjust="0"/>
  </p:normalViewPr>
  <p:slideViewPr>
    <p:cSldViewPr snapToGrid="0">
      <p:cViewPr varScale="1">
        <p:scale>
          <a:sx n="95" d="100"/>
          <a:sy n="95" d="100"/>
        </p:scale>
        <p:origin x="52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ADF9E9-69DD-4518-9610-9777BCB13771}" type="datetimeFigureOut">
              <a:rPr lang="zh-CN" altLang="en-US" smtClean="0"/>
              <a:t>2021-06-14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4C89C1-ED22-40D4-A0BD-55A81AEB7CBA}" type="slidenum">
              <a:rPr lang="zh-CN" altLang="en-US" smtClean="0"/>
              <a:t>‹#›</a:t>
            </a:fld>
            <a:endParaRPr lang="zh-CN" altLang="en-US"/>
          </a:p>
        </p:txBody>
      </p:sp>
    </p:spTree>
    <p:extLst>
      <p:ext uri="{BB962C8B-B14F-4D97-AF65-F5344CB8AC3E}">
        <p14:creationId xmlns:p14="http://schemas.microsoft.com/office/powerpoint/2010/main" val="938597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a:t>
            </a:fld>
            <a:endParaRPr lang="zh-CN" altLang="en-US"/>
          </a:p>
        </p:txBody>
      </p:sp>
    </p:spTree>
    <p:extLst>
      <p:ext uri="{BB962C8B-B14F-4D97-AF65-F5344CB8AC3E}">
        <p14:creationId xmlns:p14="http://schemas.microsoft.com/office/powerpoint/2010/main" val="5240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10</a:t>
            </a:fld>
            <a:endParaRPr lang="zh-CN" altLang="en-US"/>
          </a:p>
        </p:txBody>
      </p:sp>
    </p:spTree>
    <p:extLst>
      <p:ext uri="{BB962C8B-B14F-4D97-AF65-F5344CB8AC3E}">
        <p14:creationId xmlns:p14="http://schemas.microsoft.com/office/powerpoint/2010/main" val="3900150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11</a:t>
            </a:fld>
            <a:endParaRPr lang="zh-CN" altLang="en-US"/>
          </a:p>
        </p:txBody>
      </p:sp>
    </p:spTree>
    <p:extLst>
      <p:ext uri="{BB962C8B-B14F-4D97-AF65-F5344CB8AC3E}">
        <p14:creationId xmlns:p14="http://schemas.microsoft.com/office/powerpoint/2010/main" val="4204164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12</a:t>
            </a:fld>
            <a:endParaRPr lang="zh-CN" altLang="en-US"/>
          </a:p>
        </p:txBody>
      </p:sp>
    </p:spTree>
    <p:extLst>
      <p:ext uri="{BB962C8B-B14F-4D97-AF65-F5344CB8AC3E}">
        <p14:creationId xmlns:p14="http://schemas.microsoft.com/office/powerpoint/2010/main" val="157969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4C89C1-ED22-40D4-A0BD-55A81AEB7C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7334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14</a:t>
            </a:fld>
            <a:endParaRPr lang="zh-CN" altLang="en-US"/>
          </a:p>
        </p:txBody>
      </p:sp>
    </p:spTree>
    <p:extLst>
      <p:ext uri="{BB962C8B-B14F-4D97-AF65-F5344CB8AC3E}">
        <p14:creationId xmlns:p14="http://schemas.microsoft.com/office/powerpoint/2010/main" val="2959822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15</a:t>
            </a:fld>
            <a:endParaRPr lang="zh-CN" altLang="en-US"/>
          </a:p>
        </p:txBody>
      </p:sp>
    </p:spTree>
    <p:extLst>
      <p:ext uri="{BB962C8B-B14F-4D97-AF65-F5344CB8AC3E}">
        <p14:creationId xmlns:p14="http://schemas.microsoft.com/office/powerpoint/2010/main" val="177889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16</a:t>
            </a:fld>
            <a:endParaRPr lang="zh-CN" altLang="en-US"/>
          </a:p>
        </p:txBody>
      </p:sp>
    </p:spTree>
    <p:extLst>
      <p:ext uri="{BB962C8B-B14F-4D97-AF65-F5344CB8AC3E}">
        <p14:creationId xmlns:p14="http://schemas.microsoft.com/office/powerpoint/2010/main" val="2568398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17</a:t>
            </a:fld>
            <a:endParaRPr lang="zh-CN" altLang="en-US"/>
          </a:p>
        </p:txBody>
      </p:sp>
    </p:spTree>
    <p:extLst>
      <p:ext uri="{BB962C8B-B14F-4D97-AF65-F5344CB8AC3E}">
        <p14:creationId xmlns:p14="http://schemas.microsoft.com/office/powerpoint/2010/main" val="273710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18</a:t>
            </a:fld>
            <a:endParaRPr lang="zh-CN" altLang="en-US"/>
          </a:p>
        </p:txBody>
      </p:sp>
    </p:spTree>
    <p:extLst>
      <p:ext uri="{BB962C8B-B14F-4D97-AF65-F5344CB8AC3E}">
        <p14:creationId xmlns:p14="http://schemas.microsoft.com/office/powerpoint/2010/main" val="244628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19</a:t>
            </a:fld>
            <a:endParaRPr lang="zh-CN" altLang="en-US"/>
          </a:p>
        </p:txBody>
      </p:sp>
    </p:spTree>
    <p:extLst>
      <p:ext uri="{BB962C8B-B14F-4D97-AF65-F5344CB8AC3E}">
        <p14:creationId xmlns:p14="http://schemas.microsoft.com/office/powerpoint/2010/main" val="3652760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a:t>
            </a:fld>
            <a:endParaRPr lang="zh-CN" altLang="en-US"/>
          </a:p>
        </p:txBody>
      </p:sp>
    </p:spTree>
    <p:extLst>
      <p:ext uri="{BB962C8B-B14F-4D97-AF65-F5344CB8AC3E}">
        <p14:creationId xmlns:p14="http://schemas.microsoft.com/office/powerpoint/2010/main" val="1220901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20</a:t>
            </a:fld>
            <a:endParaRPr lang="zh-CN" altLang="en-US"/>
          </a:p>
        </p:txBody>
      </p:sp>
    </p:spTree>
    <p:extLst>
      <p:ext uri="{BB962C8B-B14F-4D97-AF65-F5344CB8AC3E}">
        <p14:creationId xmlns:p14="http://schemas.microsoft.com/office/powerpoint/2010/main" val="3905371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21</a:t>
            </a:fld>
            <a:endParaRPr lang="zh-CN" altLang="en-US"/>
          </a:p>
        </p:txBody>
      </p:sp>
    </p:spTree>
    <p:extLst>
      <p:ext uri="{BB962C8B-B14F-4D97-AF65-F5344CB8AC3E}">
        <p14:creationId xmlns:p14="http://schemas.microsoft.com/office/powerpoint/2010/main" val="4193565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22</a:t>
            </a:fld>
            <a:endParaRPr lang="zh-CN" altLang="en-US"/>
          </a:p>
        </p:txBody>
      </p:sp>
    </p:spTree>
    <p:extLst>
      <p:ext uri="{BB962C8B-B14F-4D97-AF65-F5344CB8AC3E}">
        <p14:creationId xmlns:p14="http://schemas.microsoft.com/office/powerpoint/2010/main" val="4013784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23</a:t>
            </a:fld>
            <a:endParaRPr lang="zh-CN" altLang="en-US"/>
          </a:p>
        </p:txBody>
      </p:sp>
    </p:spTree>
    <p:extLst>
      <p:ext uri="{BB962C8B-B14F-4D97-AF65-F5344CB8AC3E}">
        <p14:creationId xmlns:p14="http://schemas.microsoft.com/office/powerpoint/2010/main" val="16962054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24</a:t>
            </a:fld>
            <a:endParaRPr lang="zh-CN" altLang="en-US"/>
          </a:p>
        </p:txBody>
      </p:sp>
    </p:spTree>
    <p:extLst>
      <p:ext uri="{BB962C8B-B14F-4D97-AF65-F5344CB8AC3E}">
        <p14:creationId xmlns:p14="http://schemas.microsoft.com/office/powerpoint/2010/main" val="2043764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25</a:t>
            </a:fld>
            <a:endParaRPr lang="zh-CN" altLang="en-US"/>
          </a:p>
        </p:txBody>
      </p:sp>
    </p:spTree>
    <p:extLst>
      <p:ext uri="{BB962C8B-B14F-4D97-AF65-F5344CB8AC3E}">
        <p14:creationId xmlns:p14="http://schemas.microsoft.com/office/powerpoint/2010/main" val="2851043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26</a:t>
            </a:fld>
            <a:endParaRPr lang="zh-CN" altLang="en-US"/>
          </a:p>
        </p:txBody>
      </p:sp>
    </p:spTree>
    <p:extLst>
      <p:ext uri="{BB962C8B-B14F-4D97-AF65-F5344CB8AC3E}">
        <p14:creationId xmlns:p14="http://schemas.microsoft.com/office/powerpoint/2010/main" val="3478042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27</a:t>
            </a:fld>
            <a:endParaRPr lang="zh-CN" altLang="en-US"/>
          </a:p>
        </p:txBody>
      </p:sp>
    </p:spTree>
    <p:extLst>
      <p:ext uri="{BB962C8B-B14F-4D97-AF65-F5344CB8AC3E}">
        <p14:creationId xmlns:p14="http://schemas.microsoft.com/office/powerpoint/2010/main" val="191448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4C89C1-ED22-40D4-A0BD-55A81AEB7CBA}"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9125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4</a:t>
            </a:fld>
            <a:endParaRPr lang="zh-CN" altLang="en-US"/>
          </a:p>
        </p:txBody>
      </p:sp>
    </p:spTree>
    <p:extLst>
      <p:ext uri="{BB962C8B-B14F-4D97-AF65-F5344CB8AC3E}">
        <p14:creationId xmlns:p14="http://schemas.microsoft.com/office/powerpoint/2010/main" val="1318230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5</a:t>
            </a:fld>
            <a:endParaRPr lang="zh-CN" altLang="en-US"/>
          </a:p>
        </p:txBody>
      </p:sp>
    </p:spTree>
    <p:extLst>
      <p:ext uri="{BB962C8B-B14F-4D97-AF65-F5344CB8AC3E}">
        <p14:creationId xmlns:p14="http://schemas.microsoft.com/office/powerpoint/2010/main" val="2277949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6</a:t>
            </a:fld>
            <a:endParaRPr lang="zh-CN" altLang="en-US"/>
          </a:p>
        </p:txBody>
      </p:sp>
    </p:spTree>
    <p:extLst>
      <p:ext uri="{BB962C8B-B14F-4D97-AF65-F5344CB8AC3E}">
        <p14:creationId xmlns:p14="http://schemas.microsoft.com/office/powerpoint/2010/main" val="3905008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7</a:t>
            </a:fld>
            <a:endParaRPr lang="zh-CN" altLang="en-US"/>
          </a:p>
        </p:txBody>
      </p:sp>
    </p:spTree>
    <p:extLst>
      <p:ext uri="{BB962C8B-B14F-4D97-AF65-F5344CB8AC3E}">
        <p14:creationId xmlns:p14="http://schemas.microsoft.com/office/powerpoint/2010/main" val="2446047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8</a:t>
            </a:fld>
            <a:endParaRPr lang="zh-CN" altLang="en-US"/>
          </a:p>
        </p:txBody>
      </p:sp>
    </p:spTree>
    <p:extLst>
      <p:ext uri="{BB962C8B-B14F-4D97-AF65-F5344CB8AC3E}">
        <p14:creationId xmlns:p14="http://schemas.microsoft.com/office/powerpoint/2010/main" val="297789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A4C89C1-ED22-40D4-A0BD-55A81AEB7CBA}" type="slidenum">
              <a:rPr lang="zh-CN" altLang="en-US" smtClean="0"/>
              <a:t>9</a:t>
            </a:fld>
            <a:endParaRPr lang="zh-CN" altLang="en-US"/>
          </a:p>
        </p:txBody>
      </p:sp>
    </p:spTree>
    <p:extLst>
      <p:ext uri="{BB962C8B-B14F-4D97-AF65-F5344CB8AC3E}">
        <p14:creationId xmlns:p14="http://schemas.microsoft.com/office/powerpoint/2010/main" val="1986141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86C9D0-2B86-4E4E-891C-C7BBA63074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95F50BE-63DC-410B-83AD-888D5AA989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1A6A299-DA88-4581-9038-81826CEDE17F}"/>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5" name="页脚占位符 4">
            <a:extLst>
              <a:ext uri="{FF2B5EF4-FFF2-40B4-BE49-F238E27FC236}">
                <a16:creationId xmlns:a16="http://schemas.microsoft.com/office/drawing/2014/main" id="{A14D8A5B-10F1-450D-B318-790EFC3E3D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8B14DE-6229-4A0F-AB6A-303FEC3C6CF9}"/>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1760705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7BE0F-4CC5-4325-8737-232F1F0EE83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54E5892-D6A8-4352-B43D-825E88C1322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642F5A4-99A0-4419-B456-C63C663ED520}"/>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5" name="页脚占位符 4">
            <a:extLst>
              <a:ext uri="{FF2B5EF4-FFF2-40B4-BE49-F238E27FC236}">
                <a16:creationId xmlns:a16="http://schemas.microsoft.com/office/drawing/2014/main" id="{AF3D12CC-43C8-4710-93B9-58502F74157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329FBF-C2DC-41E1-BAF9-B227867641F2}"/>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3952311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3975391-E34A-4CCF-AA1E-CA63DC2B80F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DF308AC-47DD-49ED-8EF8-7E4C1595CEC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D86BEA-0129-4973-8FE7-D6485392D77F}"/>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5" name="页脚占位符 4">
            <a:extLst>
              <a:ext uri="{FF2B5EF4-FFF2-40B4-BE49-F238E27FC236}">
                <a16:creationId xmlns:a16="http://schemas.microsoft.com/office/drawing/2014/main" id="{43B53173-B47D-447D-9AE2-F779DBBB4AD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304757-93C8-4990-BDA8-BF4F7AD2A01A}"/>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3331444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58294-A83E-426B-A1E9-DC835143BB7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6A7D836-BF1D-4566-8ACE-C6DD1D66E50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16F1C4-7237-4B4C-878E-9DA56AA74572}"/>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5" name="页脚占位符 4">
            <a:extLst>
              <a:ext uri="{FF2B5EF4-FFF2-40B4-BE49-F238E27FC236}">
                <a16:creationId xmlns:a16="http://schemas.microsoft.com/office/drawing/2014/main" id="{3761B222-E1CD-4E67-91BD-161A3E8917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2BBB542-DEA0-4D5D-BE21-CE3759D703C6}"/>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1536775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C4B69-A770-46DF-B3E9-8EF559E753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B4BF121-BD73-4E64-9D0A-5F305F8C4B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D7611F9-6359-406A-85E4-C9D60D3FA513}"/>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5" name="页脚占位符 4">
            <a:extLst>
              <a:ext uri="{FF2B5EF4-FFF2-40B4-BE49-F238E27FC236}">
                <a16:creationId xmlns:a16="http://schemas.microsoft.com/office/drawing/2014/main" id="{D7B63D27-1B4D-4337-84B2-801A564157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ECC23F-32EF-46C1-BB1E-838B5316DFBF}"/>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1760825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1197EB-5A51-45BC-BDB8-EB7398542B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77BA839-6420-4C6B-BC20-5B255E4F19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BFBF13F-2B04-4473-BE98-B8D0DFBD963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45CB39D-4BAC-4C04-B50E-29E4AD4D1DA5}"/>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6" name="页脚占位符 5">
            <a:extLst>
              <a:ext uri="{FF2B5EF4-FFF2-40B4-BE49-F238E27FC236}">
                <a16:creationId xmlns:a16="http://schemas.microsoft.com/office/drawing/2014/main" id="{EBAD9887-8CED-461D-8EBA-ED0FBFFC02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91B47D-649D-4131-9A63-96FA2B4E9DBB}"/>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305043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A1F51F-2913-47B5-995F-6299213A483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7159651-BDA1-477E-BAE8-48017CB6D8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70AB75E-2A0A-4BBF-86F6-D6D30F6836B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E52AE48-6BC0-4FCE-AE5D-6005BFD35E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4A9ED0F-22F9-495A-820E-9D864883A42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6D926D9-F362-4DA0-ACC4-0199008B74C1}"/>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8" name="页脚占位符 7">
            <a:extLst>
              <a:ext uri="{FF2B5EF4-FFF2-40B4-BE49-F238E27FC236}">
                <a16:creationId xmlns:a16="http://schemas.microsoft.com/office/drawing/2014/main" id="{70ABBD05-BC98-4D25-B32C-11A51E80258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DFF1FFF-6347-466E-9315-736A0E3ABE93}"/>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2531232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DB965-DF07-4BCD-A4A4-1DF7A8EC617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C1B8240-49D5-42B1-A222-9F8769004018}"/>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4" name="页脚占位符 3">
            <a:extLst>
              <a:ext uri="{FF2B5EF4-FFF2-40B4-BE49-F238E27FC236}">
                <a16:creationId xmlns:a16="http://schemas.microsoft.com/office/drawing/2014/main" id="{2DC22554-E39B-461C-9822-19ECD3A74F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AC783F8-85A8-4A28-B6A3-627E82E7CCFF}"/>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748240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306674-59B8-4304-87E6-DD738E4A5100}"/>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3" name="页脚占位符 2">
            <a:extLst>
              <a:ext uri="{FF2B5EF4-FFF2-40B4-BE49-F238E27FC236}">
                <a16:creationId xmlns:a16="http://schemas.microsoft.com/office/drawing/2014/main" id="{05D02A7D-C397-4882-8658-1DE48A4DE81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154751-66EB-4AAA-A36E-F69DEF8ECDF7}"/>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3483176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4D7A25-364C-48B9-B125-DC56240659C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45C94F3-8545-41F6-A00C-5F006EC725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0C074A-912D-486B-8CDE-623944FD7F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6BB21F0-404B-4675-BEDC-51188B7B0B15}"/>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6" name="页脚占位符 5">
            <a:extLst>
              <a:ext uri="{FF2B5EF4-FFF2-40B4-BE49-F238E27FC236}">
                <a16:creationId xmlns:a16="http://schemas.microsoft.com/office/drawing/2014/main" id="{B186BE47-F781-4255-989D-B3876BA3E6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B26CDB5-A2B8-4CC6-B824-1447467CBF2C}"/>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598700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8DA19-610D-4586-90A1-38276E1E4E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D7BFB64-9EC8-446D-8D15-A5561CAF66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93F4C3B-0812-4714-8697-0BE4E60B2D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3B17B07-ECA8-4790-909E-9791F33DDF30}"/>
              </a:ext>
            </a:extLst>
          </p:cNvPr>
          <p:cNvSpPr>
            <a:spLocks noGrp="1"/>
          </p:cNvSpPr>
          <p:nvPr>
            <p:ph type="dt" sz="half" idx="10"/>
          </p:nvPr>
        </p:nvSpPr>
        <p:spPr/>
        <p:txBody>
          <a:bodyPr/>
          <a:lstStyle/>
          <a:p>
            <a:fld id="{B843AA0E-6666-4EA9-AC24-02DE942632A6}" type="datetimeFigureOut">
              <a:rPr lang="zh-CN" altLang="en-US" smtClean="0"/>
              <a:t>2021-06-14</a:t>
            </a:fld>
            <a:endParaRPr lang="zh-CN" altLang="en-US"/>
          </a:p>
        </p:txBody>
      </p:sp>
      <p:sp>
        <p:nvSpPr>
          <p:cNvPr id="6" name="页脚占位符 5">
            <a:extLst>
              <a:ext uri="{FF2B5EF4-FFF2-40B4-BE49-F238E27FC236}">
                <a16:creationId xmlns:a16="http://schemas.microsoft.com/office/drawing/2014/main" id="{63237AFA-ECE2-4670-8479-C0A00D820F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B74646-9E19-4DE4-A6CC-31823C6606C5}"/>
              </a:ext>
            </a:extLst>
          </p:cNvPr>
          <p:cNvSpPr>
            <a:spLocks noGrp="1"/>
          </p:cNvSpPr>
          <p:nvPr>
            <p:ph type="sldNum" sz="quarter" idx="12"/>
          </p:nvPr>
        </p:nvSpPr>
        <p:spPr/>
        <p:txBody>
          <a:body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198821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3D54A47-CB08-40FB-9763-0FC62850AC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889F518-A6B3-462C-AFEF-BE80DF8511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0CBB7D-2CE6-428D-A7CB-8E43E0FE75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43AA0E-6666-4EA9-AC24-02DE942632A6}" type="datetimeFigureOut">
              <a:rPr lang="zh-CN" altLang="en-US" smtClean="0"/>
              <a:t>2021-06-14</a:t>
            </a:fld>
            <a:endParaRPr lang="zh-CN" altLang="en-US"/>
          </a:p>
        </p:txBody>
      </p:sp>
      <p:sp>
        <p:nvSpPr>
          <p:cNvPr id="5" name="页脚占位符 4">
            <a:extLst>
              <a:ext uri="{FF2B5EF4-FFF2-40B4-BE49-F238E27FC236}">
                <a16:creationId xmlns:a16="http://schemas.microsoft.com/office/drawing/2014/main" id="{60DD58D5-03F6-4D6F-8D0A-A168038C30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323BEAD-DB18-4FDD-81BC-96F29AB4C5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6413D3-4F86-4FE2-A78C-BF73B4E865F4}" type="slidenum">
              <a:rPr lang="zh-CN" altLang="en-US" smtClean="0"/>
              <a:t>‹#›</a:t>
            </a:fld>
            <a:endParaRPr lang="zh-CN" altLang="en-US"/>
          </a:p>
        </p:txBody>
      </p:sp>
    </p:spTree>
    <p:extLst>
      <p:ext uri="{BB962C8B-B14F-4D97-AF65-F5344CB8AC3E}">
        <p14:creationId xmlns:p14="http://schemas.microsoft.com/office/powerpoint/2010/main" val="28152230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4E421-806C-4B23-8853-8D9F4CA85EBB}"/>
              </a:ext>
            </a:extLst>
          </p:cNvPr>
          <p:cNvSpPr>
            <a:spLocks noGrp="1"/>
          </p:cNvSpPr>
          <p:nvPr>
            <p:ph type="ctrTitle"/>
          </p:nvPr>
        </p:nvSpPr>
        <p:spPr>
          <a:xfrm>
            <a:off x="469776" y="822735"/>
            <a:ext cx="11252446" cy="3989358"/>
          </a:xfrm>
        </p:spPr>
        <p:txBody>
          <a:bodyPr>
            <a:normAutofit fontScale="90000"/>
          </a:bodyPr>
          <a:lstStyle/>
          <a:p>
            <a:r>
              <a:rPr lang="en-US" altLang="zh-CN" b="1" dirty="0">
                <a:effectLst>
                  <a:outerShdw blurRad="38100" dist="38100" dir="2700000" algn="tl">
                    <a:srgbClr val="000000">
                      <a:alpha val="43137"/>
                    </a:srgbClr>
                  </a:outerShdw>
                </a:effectLst>
              </a:rPr>
              <a:t>DGCRN:</a:t>
            </a:r>
            <a:br>
              <a:rPr lang="en-US" altLang="zh-CN" b="1" dirty="0"/>
            </a:br>
            <a:r>
              <a:rPr lang="en-US" altLang="zh-CN" dirty="0"/>
              <a:t>Dynamic Graph Convolutional Recurrent Network for Traffic Prediction: </a:t>
            </a:r>
            <a:br>
              <a:rPr lang="en-US" altLang="zh-CN" dirty="0"/>
            </a:br>
            <a:r>
              <a:rPr lang="en-US" altLang="zh-CN" dirty="0"/>
              <a:t>Benchmark and Solution</a:t>
            </a:r>
            <a:endParaRPr lang="zh-CN" altLang="en-US" dirty="0"/>
          </a:p>
        </p:txBody>
      </p:sp>
      <p:sp>
        <p:nvSpPr>
          <p:cNvPr id="5" name="文本框 4">
            <a:extLst>
              <a:ext uri="{FF2B5EF4-FFF2-40B4-BE49-F238E27FC236}">
                <a16:creationId xmlns:a16="http://schemas.microsoft.com/office/drawing/2014/main" id="{905BC27A-E542-48BD-9282-4A7C650AFDC2}"/>
              </a:ext>
            </a:extLst>
          </p:cNvPr>
          <p:cNvSpPr txBox="1"/>
          <p:nvPr/>
        </p:nvSpPr>
        <p:spPr>
          <a:xfrm>
            <a:off x="839864" y="5378946"/>
            <a:ext cx="10512270" cy="923330"/>
          </a:xfrm>
          <a:prstGeom prst="rect">
            <a:avLst/>
          </a:prstGeom>
          <a:noFill/>
        </p:spPr>
        <p:txBody>
          <a:bodyPr wrap="square">
            <a:spAutoFit/>
          </a:bodyPr>
          <a:lstStyle/>
          <a:p>
            <a:r>
              <a:rPr lang="en-US" altLang="zh-CN" b="1" dirty="0"/>
              <a:t>Citation:</a:t>
            </a:r>
          </a:p>
          <a:p>
            <a:r>
              <a:rPr lang="en-US" altLang="zh-CN" b="0" i="0" dirty="0">
                <a:effectLst/>
                <a:latin typeface="Roboto" panose="02000000000000000000" pitchFamily="2" charset="0"/>
              </a:rPr>
              <a:t>Li, F., Feng, J., Yan, H., </a:t>
            </a:r>
            <a:r>
              <a:rPr lang="en-US" altLang="zh-CN" b="0" i="0" dirty="0" err="1">
                <a:effectLst/>
                <a:latin typeface="Roboto" panose="02000000000000000000" pitchFamily="2" charset="0"/>
              </a:rPr>
              <a:t>Jin</a:t>
            </a:r>
            <a:r>
              <a:rPr lang="en-US" altLang="zh-CN" b="0" i="0" dirty="0">
                <a:effectLst/>
                <a:latin typeface="Roboto" panose="02000000000000000000" pitchFamily="2" charset="0"/>
              </a:rPr>
              <a:t>, G., </a:t>
            </a:r>
            <a:r>
              <a:rPr lang="en-US" altLang="zh-CN" b="0" i="0" dirty="0" err="1">
                <a:effectLst/>
                <a:latin typeface="Roboto" panose="02000000000000000000" pitchFamily="2" charset="0"/>
              </a:rPr>
              <a:t>Jin</a:t>
            </a:r>
            <a:r>
              <a:rPr lang="en-US" altLang="zh-CN" b="0" i="0" dirty="0">
                <a:effectLst/>
                <a:latin typeface="Roboto" panose="02000000000000000000" pitchFamily="2" charset="0"/>
              </a:rPr>
              <a:t>, D., &amp; Li, Y. (2021). Dynamic Graph Convolutional Recurrent Network for Traffic Prediction: Benchmark and Solution. </a:t>
            </a:r>
            <a:r>
              <a:rPr lang="en-US" altLang="zh-CN" b="0" i="1" dirty="0" err="1">
                <a:effectLst/>
                <a:latin typeface="Roboto" panose="02000000000000000000" pitchFamily="2" charset="0"/>
              </a:rPr>
              <a:t>ArXiv</a:t>
            </a:r>
            <a:r>
              <a:rPr lang="en-US" altLang="zh-CN" b="0" i="1" dirty="0">
                <a:effectLst/>
                <a:latin typeface="Roboto" panose="02000000000000000000" pitchFamily="2" charset="0"/>
              </a:rPr>
              <a:t>, abs/2104.14917</a:t>
            </a:r>
            <a:r>
              <a:rPr lang="en-US" altLang="zh-CN" b="0" i="0" dirty="0">
                <a:effectLst/>
                <a:latin typeface="Roboto" panose="02000000000000000000" pitchFamily="2" charset="0"/>
              </a:rPr>
              <a:t>.</a:t>
            </a:r>
            <a:endParaRPr lang="zh-CN" altLang="en-US" dirty="0"/>
          </a:p>
        </p:txBody>
      </p:sp>
    </p:spTree>
    <p:extLst>
      <p:ext uri="{BB962C8B-B14F-4D97-AF65-F5344CB8AC3E}">
        <p14:creationId xmlns:p14="http://schemas.microsoft.com/office/powerpoint/2010/main" val="2884834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E1CB5-8B7D-411B-95E5-763F500EE26A}"/>
              </a:ext>
            </a:extLst>
          </p:cNvPr>
          <p:cNvSpPr>
            <a:spLocks noGrp="1"/>
          </p:cNvSpPr>
          <p:nvPr>
            <p:ph type="title"/>
          </p:nvPr>
        </p:nvSpPr>
        <p:spPr/>
        <p:txBody>
          <a:bodyPr/>
          <a:lstStyle/>
          <a:p>
            <a:r>
              <a:rPr lang="en-US" altLang="zh-CN" dirty="0"/>
              <a:t>Framework</a:t>
            </a:r>
            <a:endParaRPr lang="zh-CN" altLang="en-US" dirty="0"/>
          </a:p>
        </p:txBody>
      </p:sp>
      <p:pic>
        <p:nvPicPr>
          <p:cNvPr id="9" name="图片 8">
            <a:extLst>
              <a:ext uri="{FF2B5EF4-FFF2-40B4-BE49-F238E27FC236}">
                <a16:creationId xmlns:a16="http://schemas.microsoft.com/office/drawing/2014/main" id="{EFF79887-0713-4F2A-889D-87ACCA08D76E}"/>
              </a:ext>
            </a:extLst>
          </p:cNvPr>
          <p:cNvPicPr>
            <a:picLocks noChangeAspect="1"/>
          </p:cNvPicPr>
          <p:nvPr/>
        </p:nvPicPr>
        <p:blipFill>
          <a:blip r:embed="rId3"/>
          <a:stretch>
            <a:fillRect/>
          </a:stretch>
        </p:blipFill>
        <p:spPr>
          <a:xfrm>
            <a:off x="302008" y="1690688"/>
            <a:ext cx="11587983" cy="4098189"/>
          </a:xfrm>
          <a:prstGeom prst="rect">
            <a:avLst/>
          </a:prstGeom>
        </p:spPr>
      </p:pic>
    </p:spTree>
    <p:extLst>
      <p:ext uri="{BB962C8B-B14F-4D97-AF65-F5344CB8AC3E}">
        <p14:creationId xmlns:p14="http://schemas.microsoft.com/office/powerpoint/2010/main" val="1157999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9BB52-06ED-4E52-A80A-5DFFC4A06538}"/>
              </a:ext>
            </a:extLst>
          </p:cNvPr>
          <p:cNvSpPr>
            <a:spLocks noGrp="1"/>
          </p:cNvSpPr>
          <p:nvPr>
            <p:ph type="title"/>
          </p:nvPr>
        </p:nvSpPr>
        <p:spPr>
          <a:xfrm>
            <a:off x="838200" y="-136680"/>
            <a:ext cx="8350405" cy="2255412"/>
          </a:xfrm>
        </p:spPr>
        <p:txBody>
          <a:bodyPr/>
          <a:lstStyle/>
          <a:p>
            <a:r>
              <a:rPr lang="en-US" altLang="zh-CN" dirty="0"/>
              <a:t>Training Algorithm of DGCRN</a:t>
            </a:r>
            <a:endParaRPr lang="zh-CN" altLang="en-US" dirty="0"/>
          </a:p>
        </p:txBody>
      </p:sp>
      <p:pic>
        <p:nvPicPr>
          <p:cNvPr id="13" name="图片 12">
            <a:extLst>
              <a:ext uri="{FF2B5EF4-FFF2-40B4-BE49-F238E27FC236}">
                <a16:creationId xmlns:a16="http://schemas.microsoft.com/office/drawing/2014/main" id="{1405B73B-61C8-406D-A165-3D7ACFFD99B0}"/>
              </a:ext>
            </a:extLst>
          </p:cNvPr>
          <p:cNvPicPr>
            <a:picLocks noChangeAspect="1"/>
          </p:cNvPicPr>
          <p:nvPr/>
        </p:nvPicPr>
        <p:blipFill>
          <a:blip r:embed="rId3"/>
          <a:stretch>
            <a:fillRect/>
          </a:stretch>
        </p:blipFill>
        <p:spPr>
          <a:xfrm>
            <a:off x="252760" y="1907020"/>
            <a:ext cx="6092283" cy="4317832"/>
          </a:xfrm>
          <a:prstGeom prst="rect">
            <a:avLst/>
          </a:prstGeom>
        </p:spPr>
      </p:pic>
      <p:pic>
        <p:nvPicPr>
          <p:cNvPr id="15" name="图片 14">
            <a:extLst>
              <a:ext uri="{FF2B5EF4-FFF2-40B4-BE49-F238E27FC236}">
                <a16:creationId xmlns:a16="http://schemas.microsoft.com/office/drawing/2014/main" id="{75BE60EF-8C1A-4A66-B5DC-BFD2F657B08A}"/>
              </a:ext>
            </a:extLst>
          </p:cNvPr>
          <p:cNvPicPr>
            <a:picLocks noChangeAspect="1"/>
          </p:cNvPicPr>
          <p:nvPr/>
        </p:nvPicPr>
        <p:blipFill>
          <a:blip r:embed="rId4"/>
          <a:stretch>
            <a:fillRect/>
          </a:stretch>
        </p:blipFill>
        <p:spPr>
          <a:xfrm>
            <a:off x="6188404" y="1907020"/>
            <a:ext cx="6000401" cy="4283771"/>
          </a:xfrm>
          <a:prstGeom prst="rect">
            <a:avLst/>
          </a:prstGeom>
        </p:spPr>
      </p:pic>
    </p:spTree>
    <p:extLst>
      <p:ext uri="{BB962C8B-B14F-4D97-AF65-F5344CB8AC3E}">
        <p14:creationId xmlns:p14="http://schemas.microsoft.com/office/powerpoint/2010/main" val="637822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71401-871B-4A8F-9149-C1B843A65D90}"/>
              </a:ext>
            </a:extLst>
          </p:cNvPr>
          <p:cNvSpPr>
            <a:spLocks noGrp="1"/>
          </p:cNvSpPr>
          <p:nvPr>
            <p:ph type="title"/>
          </p:nvPr>
        </p:nvSpPr>
        <p:spPr/>
        <p:txBody>
          <a:bodyPr/>
          <a:lstStyle/>
          <a:p>
            <a:r>
              <a:rPr lang="en-US" altLang="zh-CN" dirty="0"/>
              <a:t>Graph Generator</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033F9FD-C83E-47D5-B024-B26E05029792}"/>
                  </a:ext>
                </a:extLst>
              </p:cNvPr>
              <p:cNvSpPr>
                <a:spLocks noGrp="1"/>
              </p:cNvSpPr>
              <p:nvPr>
                <p:ph idx="1"/>
              </p:nvPr>
            </p:nvSpPr>
            <p:spPr>
              <a:xfrm>
                <a:off x="6012366" y="2004044"/>
                <a:ext cx="5964044" cy="4351338"/>
              </a:xfrm>
            </p:spPr>
            <p:txBody>
              <a:bodyPr/>
              <a:lstStyle/>
              <a:p>
                <a:r>
                  <a:rPr lang="en-US" altLang="zh-CN" sz="1800" b="0" i="0" dirty="0">
                    <a:solidFill>
                      <a:srgbClr val="000000"/>
                    </a:solidFill>
                    <a:effectLst/>
                    <a:latin typeface="URWPalladioL-Roma"/>
                  </a:rPr>
                  <a:t>The core of DGCRN is the update of the dynamic adjacency matrix </a:t>
                </a:r>
                <a14:m>
                  <m:oMath xmlns:m="http://schemas.openxmlformats.org/officeDocument/2006/math">
                    <m:sSup>
                      <m:sSupPr>
                        <m:ctrlPr>
                          <a:rPr lang="en-US" altLang="zh-CN" sz="1800" b="0" i="1" smtClean="0">
                            <a:solidFill>
                              <a:srgbClr val="000000"/>
                            </a:solidFill>
                            <a:effectLst/>
                            <a:latin typeface="Cambria Math" panose="02040503050406030204" pitchFamily="18" charset="0"/>
                          </a:rPr>
                        </m:ctrlPr>
                      </m:sSupPr>
                      <m:e>
                        <m:r>
                          <m:rPr>
                            <m:nor/>
                          </m:rPr>
                          <a:rPr lang="en-US" altLang="zh-CN" sz="1800" b="1" dirty="0">
                            <a:solidFill>
                              <a:srgbClr val="000000"/>
                            </a:solidFill>
                            <a:latin typeface="CMBX10"/>
                          </a:rPr>
                          <m:t>DA</m:t>
                        </m:r>
                      </m:e>
                      <m:sup>
                        <m:r>
                          <m:rPr>
                            <m:nor/>
                          </m:rPr>
                          <a:rPr lang="en-US" altLang="zh-CN" sz="1800" i="1" dirty="0">
                            <a:solidFill>
                              <a:srgbClr val="000000"/>
                            </a:solidFill>
                            <a:latin typeface="CMMI7"/>
                          </a:rPr>
                          <m:t>t</m:t>
                        </m:r>
                      </m:sup>
                    </m:sSup>
                  </m:oMath>
                </a14:m>
                <a:r>
                  <a:rPr lang="en-US" altLang="zh-CN" sz="1800" b="0" i="0" dirty="0">
                    <a:solidFill>
                      <a:srgbClr val="000000"/>
                    </a:solidFill>
                    <a:effectLst/>
                    <a:latin typeface="URWPalladioL-Roma"/>
                  </a:rPr>
                  <a:t>at time step </a:t>
                </a:r>
                <a:r>
                  <a:rPr lang="en-US" altLang="zh-CN" sz="1800" b="0" i="1" dirty="0">
                    <a:solidFill>
                      <a:srgbClr val="000000"/>
                    </a:solidFill>
                    <a:effectLst/>
                    <a:latin typeface="CMMI10"/>
                  </a:rPr>
                  <a:t>t </a:t>
                </a:r>
                <a:r>
                  <a:rPr lang="en-US" altLang="zh-CN" sz="1800" b="0" i="0" dirty="0">
                    <a:solidFill>
                      <a:srgbClr val="000000"/>
                    </a:solidFill>
                    <a:effectLst/>
                    <a:latin typeface="URWPalladioL-Roma"/>
                  </a:rPr>
                  <a:t>based on current and historical information. At each time step, the speed </a:t>
                </a:r>
                <a14:m>
                  <m:oMath xmlns:m="http://schemas.openxmlformats.org/officeDocument/2006/math">
                    <m:sSub>
                      <m:sSubPr>
                        <m:ctrlPr>
                          <a:rPr lang="en-US" altLang="zh-CN" sz="1800" b="0" i="1" smtClean="0">
                            <a:solidFill>
                              <a:srgbClr val="000000"/>
                            </a:solidFill>
                            <a:effectLst/>
                            <a:latin typeface="Cambria Math" panose="02040503050406030204" pitchFamily="18" charset="0"/>
                          </a:rPr>
                        </m:ctrlPr>
                      </m:sSubPr>
                      <m:e>
                        <m:r>
                          <m:rPr>
                            <m:nor/>
                          </m:rPr>
                          <a:rPr lang="en-US" altLang="zh-CN" sz="1800" b="1" dirty="0">
                            <a:solidFill>
                              <a:srgbClr val="000000"/>
                            </a:solidFill>
                            <a:latin typeface="CMBX10"/>
                          </a:rPr>
                          <m:t>V</m:t>
                        </m:r>
                      </m:e>
                      <m:sub>
                        <m:r>
                          <m:rPr>
                            <m:nor/>
                          </m:rPr>
                          <a:rPr lang="en-US" altLang="zh-CN" sz="1800" i="1" dirty="0">
                            <a:solidFill>
                              <a:srgbClr val="000000"/>
                            </a:solidFill>
                            <a:latin typeface="CMMI7"/>
                          </a:rPr>
                          <m:t>t</m:t>
                        </m:r>
                      </m:sub>
                    </m:sSub>
                  </m:oMath>
                </a14:m>
                <a:r>
                  <a:rPr lang="en-US" altLang="zh-CN" sz="1800" b="0" i="0" dirty="0">
                    <a:solidFill>
                      <a:srgbClr val="000000"/>
                    </a:solidFill>
                    <a:effectLst/>
                    <a:latin typeface="URWPalladioL-Roma"/>
                  </a:rPr>
                  <a:t>, time of day </a:t>
                </a:r>
                <a14:m>
                  <m:oMath xmlns:m="http://schemas.openxmlformats.org/officeDocument/2006/math">
                    <m:sSub>
                      <m:sSubPr>
                        <m:ctrlPr>
                          <a:rPr lang="en-US" altLang="zh-CN" sz="1800" b="0" i="1" smtClean="0">
                            <a:solidFill>
                              <a:srgbClr val="000000"/>
                            </a:solidFill>
                            <a:effectLst/>
                            <a:latin typeface="Cambria Math" panose="02040503050406030204" pitchFamily="18" charset="0"/>
                          </a:rPr>
                        </m:ctrlPr>
                      </m:sSubPr>
                      <m:e>
                        <m:r>
                          <m:rPr>
                            <m:nor/>
                          </m:rPr>
                          <a:rPr lang="en-US" altLang="zh-CN" sz="1800" b="1" dirty="0">
                            <a:solidFill>
                              <a:srgbClr val="000000"/>
                            </a:solidFill>
                            <a:latin typeface="CMBX10"/>
                          </a:rPr>
                          <m:t>T</m:t>
                        </m:r>
                      </m:e>
                      <m:sub>
                        <m:r>
                          <m:rPr>
                            <m:nor/>
                          </m:rPr>
                          <a:rPr lang="en-US" altLang="zh-CN" sz="1800" i="1" dirty="0">
                            <a:solidFill>
                              <a:srgbClr val="000000"/>
                            </a:solidFill>
                            <a:latin typeface="CMMI7"/>
                          </a:rPr>
                          <m:t>t</m:t>
                        </m:r>
                      </m:sub>
                    </m:sSub>
                  </m:oMath>
                </a14:m>
                <a:r>
                  <a:rPr lang="en-US" altLang="zh-CN" sz="1800" b="0" i="1" dirty="0">
                    <a:solidFill>
                      <a:srgbClr val="000000"/>
                    </a:solidFill>
                    <a:effectLst/>
                    <a:latin typeface="CMMI7"/>
                  </a:rPr>
                  <a:t> </a:t>
                </a:r>
                <a:r>
                  <a:rPr lang="en-US" altLang="zh-CN" sz="1800" b="0" i="0" dirty="0">
                    <a:solidFill>
                      <a:srgbClr val="000000"/>
                    </a:solidFill>
                    <a:effectLst/>
                    <a:latin typeface="URWPalladioL-Roma"/>
                  </a:rPr>
                  <a:t>and hidden state </a:t>
                </a:r>
                <a14:m>
                  <m:oMath xmlns:m="http://schemas.openxmlformats.org/officeDocument/2006/math">
                    <m:sSub>
                      <m:sSubPr>
                        <m:ctrlPr>
                          <a:rPr lang="en-US" altLang="zh-CN" sz="1800" b="0" i="1" smtClean="0">
                            <a:solidFill>
                              <a:srgbClr val="000000"/>
                            </a:solidFill>
                            <a:effectLst/>
                            <a:latin typeface="Cambria Math" panose="02040503050406030204" pitchFamily="18" charset="0"/>
                          </a:rPr>
                        </m:ctrlPr>
                      </m:sSubPr>
                      <m:e>
                        <m:r>
                          <m:rPr>
                            <m:nor/>
                          </m:rPr>
                          <a:rPr lang="en-US" altLang="zh-CN" sz="1800" b="1" dirty="0">
                            <a:solidFill>
                              <a:srgbClr val="000000"/>
                            </a:solidFill>
                            <a:latin typeface="CMBX10"/>
                          </a:rPr>
                          <m:t>H</m:t>
                        </m:r>
                      </m:e>
                      <m:sub>
                        <m:r>
                          <m:rPr>
                            <m:nor/>
                          </m:rPr>
                          <a:rPr lang="en-US" altLang="zh-CN" sz="1800" i="1" dirty="0">
                            <a:solidFill>
                              <a:srgbClr val="000000"/>
                            </a:solidFill>
                            <a:latin typeface="CMMI7"/>
                          </a:rPr>
                          <m:t>t</m:t>
                        </m:r>
                        <m:r>
                          <m:rPr>
                            <m:nor/>
                          </m:rPr>
                          <a:rPr lang="en-US" altLang="zh-CN" sz="1800" i="1" dirty="0">
                            <a:solidFill>
                              <a:srgbClr val="000000"/>
                            </a:solidFill>
                            <a:latin typeface="CMSY7"/>
                          </a:rPr>
                          <m:t>−</m:t>
                        </m:r>
                        <m:r>
                          <m:rPr>
                            <m:nor/>
                          </m:rPr>
                          <a:rPr lang="en-US" altLang="zh-CN" sz="1800" dirty="0">
                            <a:solidFill>
                              <a:srgbClr val="000000"/>
                            </a:solidFill>
                            <a:latin typeface="CMR7"/>
                          </a:rPr>
                          <m:t>1</m:t>
                        </m:r>
                      </m:sub>
                    </m:sSub>
                  </m:oMath>
                </a14:m>
                <a:r>
                  <a:rPr lang="en-US" altLang="zh-CN" sz="1800" b="0" i="0" dirty="0">
                    <a:solidFill>
                      <a:srgbClr val="000000"/>
                    </a:solidFill>
                    <a:effectLst/>
                    <a:latin typeface="CMR7"/>
                  </a:rPr>
                  <a:t> </a:t>
                </a:r>
                <a:r>
                  <a:rPr lang="en-US" altLang="zh-CN" sz="1800" b="0" i="0" dirty="0">
                    <a:solidFill>
                      <a:srgbClr val="000000"/>
                    </a:solidFill>
                    <a:effectLst/>
                    <a:latin typeface="URWPalladioL-Roma"/>
                  </a:rPr>
                  <a:t>are concatenated as the input of hyper-network:</a:t>
                </a:r>
                <a:r>
                  <a:rPr lang="en-US" altLang="zh-CN" dirty="0"/>
                  <a:t> </a:t>
                </a:r>
              </a:p>
              <a:p>
                <a:endParaRPr lang="en-US" altLang="zh-CN" sz="1800" dirty="0">
                  <a:solidFill>
                    <a:srgbClr val="000000"/>
                  </a:solidFill>
                  <a:latin typeface="URWPalladioL-Roma"/>
                </a:endParaRPr>
              </a:p>
              <a:p>
                <a:endParaRPr lang="en-US" altLang="zh-CN" sz="1800" dirty="0">
                  <a:solidFill>
                    <a:srgbClr val="000000"/>
                  </a:solidFill>
                  <a:latin typeface="URWPalladioL-Roma"/>
                </a:endParaRPr>
              </a:p>
              <a:p>
                <a14:m>
                  <m:oMath xmlns:m="http://schemas.openxmlformats.org/officeDocument/2006/math">
                    <m:sSub>
                      <m:sSubPr>
                        <m:ctrlPr>
                          <a:rPr lang="en-US" altLang="zh-CN" sz="2400" i="1" smtClean="0">
                            <a:solidFill>
                              <a:srgbClr val="000000"/>
                            </a:solidFill>
                            <a:latin typeface="Cambria Math" panose="02040503050406030204" pitchFamily="18" charset="0"/>
                          </a:rPr>
                        </m:ctrlPr>
                      </m:sSubPr>
                      <m:e>
                        <m:r>
                          <m:rPr>
                            <m:nor/>
                          </m:rPr>
                          <a:rPr lang="en-US" altLang="zh-CN" sz="2400" b="1" i="0" smtClean="0">
                            <a:solidFill>
                              <a:srgbClr val="000000"/>
                            </a:solidFill>
                            <a:latin typeface="Cambria Math" panose="02040503050406030204" pitchFamily="18" charset="0"/>
                          </a:rPr>
                          <m:t>I</m:t>
                        </m:r>
                      </m:e>
                      <m:sub>
                        <m:r>
                          <m:rPr>
                            <m:nor/>
                          </m:rPr>
                          <a:rPr lang="en-US" altLang="zh-CN" sz="2400" dirty="0">
                            <a:solidFill>
                              <a:srgbClr val="000000"/>
                            </a:solidFill>
                            <a:latin typeface="URWPalladioL-Roma"/>
                          </a:rPr>
                          <m:t>t</m:t>
                        </m:r>
                      </m:sub>
                    </m:sSub>
                  </m:oMath>
                </a14:m>
                <a:r>
                  <a:rPr lang="en-US" altLang="zh-CN" sz="1800" dirty="0">
                    <a:solidFill>
                      <a:srgbClr val="000000"/>
                    </a:solidFill>
                    <a:latin typeface="URWPalladioL-Roma"/>
                  </a:rPr>
                  <a:t> is seen as dynamic node feature and then fed into graph convolution module:</a:t>
                </a:r>
                <a:br>
                  <a:rPr lang="en-US" altLang="zh-CN" sz="1800" dirty="0">
                    <a:solidFill>
                      <a:srgbClr val="000000"/>
                    </a:solidFill>
                    <a:latin typeface="URWPalladioL-Roma"/>
                  </a:rPr>
                </a:br>
                <a:endParaRPr lang="en-US" altLang="zh-CN" sz="1800" dirty="0">
                  <a:solidFill>
                    <a:srgbClr val="000000"/>
                  </a:solidFill>
                  <a:latin typeface="URWPalladioL-Roma"/>
                </a:endParaRPr>
              </a:p>
              <a:p>
                <a:endParaRPr lang="zh-CN" altLang="en-US" dirty="0"/>
              </a:p>
            </p:txBody>
          </p:sp>
        </mc:Choice>
        <mc:Fallback xmlns="">
          <p:sp>
            <p:nvSpPr>
              <p:cNvPr id="3" name="内容占位符 2">
                <a:extLst>
                  <a:ext uri="{FF2B5EF4-FFF2-40B4-BE49-F238E27FC236}">
                    <a16:creationId xmlns:a16="http://schemas.microsoft.com/office/drawing/2014/main" id="{0033F9FD-C83E-47D5-B024-B26E05029792}"/>
                  </a:ext>
                </a:extLst>
              </p:cNvPr>
              <p:cNvSpPr>
                <a:spLocks noGrp="1" noRot="1" noChangeAspect="1" noMove="1" noResize="1" noEditPoints="1" noAdjustHandles="1" noChangeArrowheads="1" noChangeShapeType="1" noTextEdit="1"/>
              </p:cNvSpPr>
              <p:nvPr>
                <p:ph idx="1"/>
              </p:nvPr>
            </p:nvSpPr>
            <p:spPr>
              <a:xfrm>
                <a:off x="6012366" y="2004044"/>
                <a:ext cx="5964044" cy="4351338"/>
              </a:xfrm>
              <a:blipFill>
                <a:blip r:embed="rId3"/>
                <a:stretch>
                  <a:fillRect l="-1328" t="-1401" r="-61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D44C6821-587C-4E7C-BD05-10D827C71414}"/>
              </a:ext>
            </a:extLst>
          </p:cNvPr>
          <p:cNvPicPr>
            <a:picLocks noChangeAspect="1"/>
          </p:cNvPicPr>
          <p:nvPr/>
        </p:nvPicPr>
        <p:blipFill>
          <a:blip r:embed="rId4"/>
          <a:stretch>
            <a:fillRect/>
          </a:stretch>
        </p:blipFill>
        <p:spPr>
          <a:xfrm>
            <a:off x="977701" y="2004044"/>
            <a:ext cx="4865072" cy="3836020"/>
          </a:xfrm>
          <a:prstGeom prst="rect">
            <a:avLst/>
          </a:prstGeom>
        </p:spPr>
      </p:pic>
      <p:pic>
        <p:nvPicPr>
          <p:cNvPr id="9" name="图片 8">
            <a:extLst>
              <a:ext uri="{FF2B5EF4-FFF2-40B4-BE49-F238E27FC236}">
                <a16:creationId xmlns:a16="http://schemas.microsoft.com/office/drawing/2014/main" id="{EE839D2F-4089-400A-BA3F-E054A84155A0}"/>
              </a:ext>
            </a:extLst>
          </p:cNvPr>
          <p:cNvPicPr>
            <a:picLocks noChangeAspect="1"/>
          </p:cNvPicPr>
          <p:nvPr/>
        </p:nvPicPr>
        <p:blipFill>
          <a:blip r:embed="rId5"/>
          <a:stretch>
            <a:fillRect/>
          </a:stretch>
        </p:blipFill>
        <p:spPr>
          <a:xfrm>
            <a:off x="7542057" y="3571642"/>
            <a:ext cx="2505075" cy="495300"/>
          </a:xfrm>
          <a:prstGeom prst="rect">
            <a:avLst/>
          </a:prstGeom>
        </p:spPr>
      </p:pic>
      <p:pic>
        <p:nvPicPr>
          <p:cNvPr id="11" name="图片 10">
            <a:extLst>
              <a:ext uri="{FF2B5EF4-FFF2-40B4-BE49-F238E27FC236}">
                <a16:creationId xmlns:a16="http://schemas.microsoft.com/office/drawing/2014/main" id="{9E1E81C6-698F-4125-A883-1C63780DE72E}"/>
              </a:ext>
            </a:extLst>
          </p:cNvPr>
          <p:cNvPicPr>
            <a:picLocks noChangeAspect="1"/>
          </p:cNvPicPr>
          <p:nvPr/>
        </p:nvPicPr>
        <p:blipFill>
          <a:blip r:embed="rId6"/>
          <a:stretch>
            <a:fillRect/>
          </a:stretch>
        </p:blipFill>
        <p:spPr>
          <a:xfrm>
            <a:off x="7708744" y="4987324"/>
            <a:ext cx="2171700" cy="447675"/>
          </a:xfrm>
          <a:prstGeom prst="rect">
            <a:avLst/>
          </a:prstGeom>
        </p:spPr>
      </p:pic>
    </p:spTree>
    <p:extLst>
      <p:ext uri="{BB962C8B-B14F-4D97-AF65-F5344CB8AC3E}">
        <p14:creationId xmlns:p14="http://schemas.microsoft.com/office/powerpoint/2010/main" val="570195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71401-871B-4A8F-9149-C1B843A65D90}"/>
              </a:ext>
            </a:extLst>
          </p:cNvPr>
          <p:cNvSpPr>
            <a:spLocks noGrp="1"/>
          </p:cNvSpPr>
          <p:nvPr>
            <p:ph type="title"/>
          </p:nvPr>
        </p:nvSpPr>
        <p:spPr/>
        <p:txBody>
          <a:bodyPr/>
          <a:lstStyle/>
          <a:p>
            <a:r>
              <a:rPr lang="en-US" altLang="zh-CN" dirty="0"/>
              <a:t>Graph Generator</a:t>
            </a:r>
          </a:p>
        </p:txBody>
      </p:sp>
      <p:sp>
        <p:nvSpPr>
          <p:cNvPr id="3" name="内容占位符 2">
            <a:extLst>
              <a:ext uri="{FF2B5EF4-FFF2-40B4-BE49-F238E27FC236}">
                <a16:creationId xmlns:a16="http://schemas.microsoft.com/office/drawing/2014/main" id="{0033F9FD-C83E-47D5-B024-B26E05029792}"/>
              </a:ext>
            </a:extLst>
          </p:cNvPr>
          <p:cNvSpPr>
            <a:spLocks noGrp="1"/>
          </p:cNvSpPr>
          <p:nvPr>
            <p:ph idx="1"/>
          </p:nvPr>
        </p:nvSpPr>
        <p:spPr>
          <a:xfrm>
            <a:off x="6012366" y="2397716"/>
            <a:ext cx="5964044" cy="4351338"/>
          </a:xfrm>
        </p:spPr>
        <p:txBody>
          <a:bodyPr/>
          <a:lstStyle/>
          <a:p>
            <a:r>
              <a:rPr lang="en-US" altLang="zh-CN" sz="1800" dirty="0">
                <a:solidFill>
                  <a:srgbClr val="000000"/>
                </a:solidFill>
                <a:latin typeface="URWPalladioL-Roma"/>
              </a:rPr>
              <a:t>In practice, we employ two hyper-networks to generate two dynamic filters for source node embedding and target node embedding respectively, denoted as follows:</a:t>
            </a:r>
          </a:p>
          <a:p>
            <a:endParaRPr lang="en-US" altLang="zh-CN" sz="1800" dirty="0">
              <a:solidFill>
                <a:srgbClr val="000000"/>
              </a:solidFill>
              <a:latin typeface="URWPalladioL-Roma"/>
            </a:endParaRPr>
          </a:p>
          <a:p>
            <a:endParaRPr lang="en-US" altLang="zh-CN" sz="1800" dirty="0">
              <a:solidFill>
                <a:srgbClr val="000000"/>
              </a:solidFill>
              <a:latin typeface="URWPalladioL-Roma"/>
            </a:endParaRPr>
          </a:p>
          <a:p>
            <a:endParaRPr lang="en-US" altLang="zh-CN" sz="1800" dirty="0">
              <a:solidFill>
                <a:srgbClr val="000000"/>
              </a:solidFill>
              <a:latin typeface="URWPalladioL-Roma"/>
            </a:endParaRPr>
          </a:p>
          <a:p>
            <a:r>
              <a:rPr lang="en-US" altLang="zh-CN" sz="1800" b="0" i="0" dirty="0">
                <a:solidFill>
                  <a:srgbClr val="000000"/>
                </a:solidFill>
                <a:effectLst/>
                <a:latin typeface="URWPalladioL-Roma"/>
              </a:rPr>
              <a:t>We employ similarity among nodes to calculate the dynamic adjacency matrix, following:</a:t>
            </a:r>
            <a:r>
              <a:rPr lang="en-US" altLang="zh-CN" sz="1200" dirty="0"/>
              <a:t> </a:t>
            </a:r>
          </a:p>
          <a:p>
            <a:endParaRPr lang="en-US" altLang="zh-CN" sz="1200" dirty="0"/>
          </a:p>
          <a:p>
            <a:endParaRPr lang="en-US" altLang="zh-CN" sz="1200" dirty="0"/>
          </a:p>
          <a:p>
            <a:br>
              <a:rPr lang="en-US" altLang="zh-CN" sz="1200" dirty="0"/>
            </a:br>
            <a:endParaRPr lang="en-US" altLang="zh-CN" sz="1800" dirty="0">
              <a:solidFill>
                <a:srgbClr val="000000"/>
              </a:solidFill>
              <a:latin typeface="URWPalladioL-Roma"/>
            </a:endParaRPr>
          </a:p>
          <a:p>
            <a:endParaRPr lang="en-US" altLang="zh-CN" sz="1800" dirty="0">
              <a:solidFill>
                <a:srgbClr val="000000"/>
              </a:solidFill>
              <a:latin typeface="URWPalladioL-Roma"/>
            </a:endParaRPr>
          </a:p>
          <a:p>
            <a:pPr marL="0" indent="0">
              <a:buNone/>
            </a:pPr>
            <a:endParaRPr lang="zh-CN" altLang="en-US" dirty="0"/>
          </a:p>
        </p:txBody>
      </p:sp>
      <p:pic>
        <p:nvPicPr>
          <p:cNvPr id="6" name="图片 5">
            <a:extLst>
              <a:ext uri="{FF2B5EF4-FFF2-40B4-BE49-F238E27FC236}">
                <a16:creationId xmlns:a16="http://schemas.microsoft.com/office/drawing/2014/main" id="{D44C6821-587C-4E7C-BD05-10D827C71414}"/>
              </a:ext>
            </a:extLst>
          </p:cNvPr>
          <p:cNvPicPr>
            <a:picLocks noChangeAspect="1"/>
          </p:cNvPicPr>
          <p:nvPr/>
        </p:nvPicPr>
        <p:blipFill>
          <a:blip r:embed="rId3"/>
          <a:stretch>
            <a:fillRect/>
          </a:stretch>
        </p:blipFill>
        <p:spPr>
          <a:xfrm>
            <a:off x="977701" y="2004044"/>
            <a:ext cx="4865072" cy="3836020"/>
          </a:xfrm>
          <a:prstGeom prst="rect">
            <a:avLst/>
          </a:prstGeom>
        </p:spPr>
      </p:pic>
      <p:pic>
        <p:nvPicPr>
          <p:cNvPr id="5" name="图片 4">
            <a:extLst>
              <a:ext uri="{FF2B5EF4-FFF2-40B4-BE49-F238E27FC236}">
                <a16:creationId xmlns:a16="http://schemas.microsoft.com/office/drawing/2014/main" id="{D0B3DB34-6C04-42D6-8337-35BF58DA1C2A}"/>
              </a:ext>
            </a:extLst>
          </p:cNvPr>
          <p:cNvPicPr>
            <a:picLocks noChangeAspect="1"/>
          </p:cNvPicPr>
          <p:nvPr/>
        </p:nvPicPr>
        <p:blipFill>
          <a:blip r:embed="rId4"/>
          <a:stretch>
            <a:fillRect/>
          </a:stretch>
        </p:blipFill>
        <p:spPr>
          <a:xfrm>
            <a:off x="6974391" y="3292492"/>
            <a:ext cx="3457575" cy="904875"/>
          </a:xfrm>
          <a:prstGeom prst="rect">
            <a:avLst/>
          </a:prstGeom>
        </p:spPr>
      </p:pic>
      <p:pic>
        <p:nvPicPr>
          <p:cNvPr id="8" name="图片 7">
            <a:extLst>
              <a:ext uri="{FF2B5EF4-FFF2-40B4-BE49-F238E27FC236}">
                <a16:creationId xmlns:a16="http://schemas.microsoft.com/office/drawing/2014/main" id="{B4C9250F-E5F1-4EA6-AC28-7B6313C919A5}"/>
              </a:ext>
            </a:extLst>
          </p:cNvPr>
          <p:cNvPicPr>
            <a:picLocks noChangeAspect="1"/>
          </p:cNvPicPr>
          <p:nvPr/>
        </p:nvPicPr>
        <p:blipFill>
          <a:blip r:embed="rId5"/>
          <a:stretch>
            <a:fillRect/>
          </a:stretch>
        </p:blipFill>
        <p:spPr>
          <a:xfrm>
            <a:off x="6175685" y="5092143"/>
            <a:ext cx="5800725" cy="504825"/>
          </a:xfrm>
          <a:prstGeom prst="rect">
            <a:avLst/>
          </a:prstGeom>
        </p:spPr>
      </p:pic>
      <p:pic>
        <p:nvPicPr>
          <p:cNvPr id="12" name="图片 11">
            <a:extLst>
              <a:ext uri="{FF2B5EF4-FFF2-40B4-BE49-F238E27FC236}">
                <a16:creationId xmlns:a16="http://schemas.microsoft.com/office/drawing/2014/main" id="{2275E815-9DFD-4757-99BC-62F1D0221508}"/>
              </a:ext>
            </a:extLst>
          </p:cNvPr>
          <p:cNvPicPr>
            <a:picLocks noChangeAspect="1"/>
          </p:cNvPicPr>
          <p:nvPr/>
        </p:nvPicPr>
        <p:blipFill>
          <a:blip r:embed="rId6"/>
          <a:stretch>
            <a:fillRect/>
          </a:stretch>
        </p:blipFill>
        <p:spPr>
          <a:xfrm>
            <a:off x="6999162" y="1491552"/>
            <a:ext cx="4203311" cy="863230"/>
          </a:xfrm>
          <a:prstGeom prst="rect">
            <a:avLst/>
          </a:prstGeom>
        </p:spPr>
      </p:pic>
    </p:spTree>
    <p:extLst>
      <p:ext uri="{BB962C8B-B14F-4D97-AF65-F5344CB8AC3E}">
        <p14:creationId xmlns:p14="http://schemas.microsoft.com/office/powerpoint/2010/main" val="2320836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DAD9E-D61B-416E-9350-46F5BE64DC4C}"/>
              </a:ext>
            </a:extLst>
          </p:cNvPr>
          <p:cNvSpPr>
            <a:spLocks noGrp="1"/>
          </p:cNvSpPr>
          <p:nvPr>
            <p:ph type="title"/>
          </p:nvPr>
        </p:nvSpPr>
        <p:spPr/>
        <p:txBody>
          <a:bodyPr/>
          <a:lstStyle/>
          <a:p>
            <a:r>
              <a:rPr lang="en-US" altLang="zh-CN" dirty="0"/>
              <a:t>Dynamic Graph Convolutional Recurrent Module</a:t>
            </a:r>
            <a:endParaRPr lang="zh-CN" altLang="en-US" dirty="0"/>
          </a:p>
        </p:txBody>
      </p:sp>
      <p:pic>
        <p:nvPicPr>
          <p:cNvPr id="5" name="内容占位符 4">
            <a:extLst>
              <a:ext uri="{FF2B5EF4-FFF2-40B4-BE49-F238E27FC236}">
                <a16:creationId xmlns:a16="http://schemas.microsoft.com/office/drawing/2014/main" id="{BC04E48C-E894-4569-A286-4F6A8FEDB8F3}"/>
              </a:ext>
            </a:extLst>
          </p:cNvPr>
          <p:cNvPicPr>
            <a:picLocks noGrp="1" noChangeAspect="1"/>
          </p:cNvPicPr>
          <p:nvPr>
            <p:ph idx="1"/>
          </p:nvPr>
        </p:nvPicPr>
        <p:blipFill>
          <a:blip r:embed="rId3"/>
          <a:stretch>
            <a:fillRect/>
          </a:stretch>
        </p:blipFill>
        <p:spPr>
          <a:xfrm>
            <a:off x="397816" y="1749061"/>
            <a:ext cx="7031509" cy="4101714"/>
          </a:xfrm>
        </p:spPr>
      </p:pic>
      <p:sp>
        <p:nvSpPr>
          <p:cNvPr id="7" name="文本框 6">
            <a:extLst>
              <a:ext uri="{FF2B5EF4-FFF2-40B4-BE49-F238E27FC236}">
                <a16:creationId xmlns:a16="http://schemas.microsoft.com/office/drawing/2014/main" id="{B1DD3D0B-9BA1-4844-BF3D-5FD51BAAAE18}"/>
              </a:ext>
            </a:extLst>
          </p:cNvPr>
          <p:cNvSpPr txBox="1"/>
          <p:nvPr/>
        </p:nvSpPr>
        <p:spPr>
          <a:xfrm>
            <a:off x="7593980" y="1690688"/>
            <a:ext cx="4549661" cy="1754326"/>
          </a:xfrm>
          <a:prstGeom prst="rect">
            <a:avLst/>
          </a:prstGeom>
          <a:noFill/>
        </p:spPr>
        <p:txBody>
          <a:bodyPr wrap="square">
            <a:spAutoFit/>
          </a:bodyPr>
          <a:lstStyle/>
          <a:p>
            <a:r>
              <a:rPr lang="en-US" altLang="zh-CN" dirty="0">
                <a:solidFill>
                  <a:srgbClr val="000000"/>
                </a:solidFill>
                <a:latin typeface="URWPalladioL-Roma"/>
              </a:rPr>
              <a:t>        On each graph convolution layer, the weighted summation of the graph convolution results of input graph signal, predefined static graph and dynamic graph is adopted. K-Hop dynamic graph convolution module can be expressed as:</a:t>
            </a:r>
            <a:endParaRPr lang="zh-CN" altLang="en-US" dirty="0">
              <a:solidFill>
                <a:srgbClr val="000000"/>
              </a:solidFill>
              <a:latin typeface="URWPalladioL-Roma"/>
            </a:endParaRPr>
          </a:p>
        </p:txBody>
      </p:sp>
      <p:pic>
        <p:nvPicPr>
          <p:cNvPr id="9" name="图片 8">
            <a:extLst>
              <a:ext uri="{FF2B5EF4-FFF2-40B4-BE49-F238E27FC236}">
                <a16:creationId xmlns:a16="http://schemas.microsoft.com/office/drawing/2014/main" id="{EA8BA032-372C-4804-912F-3E14BCE3054B}"/>
              </a:ext>
            </a:extLst>
          </p:cNvPr>
          <p:cNvPicPr>
            <a:picLocks noChangeAspect="1"/>
          </p:cNvPicPr>
          <p:nvPr/>
        </p:nvPicPr>
        <p:blipFill>
          <a:blip r:embed="rId4"/>
          <a:stretch>
            <a:fillRect/>
          </a:stretch>
        </p:blipFill>
        <p:spPr>
          <a:xfrm>
            <a:off x="8133562" y="3429000"/>
            <a:ext cx="3470496" cy="2242108"/>
          </a:xfrm>
          <a:prstGeom prst="rect">
            <a:avLst/>
          </a:prstGeom>
        </p:spPr>
      </p:pic>
      <p:pic>
        <p:nvPicPr>
          <p:cNvPr id="4" name="图片 3">
            <a:extLst>
              <a:ext uri="{FF2B5EF4-FFF2-40B4-BE49-F238E27FC236}">
                <a16:creationId xmlns:a16="http://schemas.microsoft.com/office/drawing/2014/main" id="{34678061-CCAC-48B7-879D-88809D36F503}"/>
              </a:ext>
            </a:extLst>
          </p:cNvPr>
          <p:cNvPicPr>
            <a:picLocks noChangeAspect="1"/>
          </p:cNvPicPr>
          <p:nvPr/>
        </p:nvPicPr>
        <p:blipFill>
          <a:blip r:embed="rId5"/>
          <a:stretch>
            <a:fillRect/>
          </a:stretch>
        </p:blipFill>
        <p:spPr>
          <a:xfrm>
            <a:off x="7429325" y="5850775"/>
            <a:ext cx="4476750" cy="438150"/>
          </a:xfrm>
          <a:prstGeom prst="rect">
            <a:avLst/>
          </a:prstGeom>
        </p:spPr>
      </p:pic>
    </p:spTree>
    <p:extLst>
      <p:ext uri="{BB962C8B-B14F-4D97-AF65-F5344CB8AC3E}">
        <p14:creationId xmlns:p14="http://schemas.microsoft.com/office/powerpoint/2010/main" val="10989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E3171-E9A1-4E89-9A88-07CA9527905C}"/>
              </a:ext>
            </a:extLst>
          </p:cNvPr>
          <p:cNvSpPr>
            <a:spLocks noGrp="1"/>
          </p:cNvSpPr>
          <p:nvPr>
            <p:ph type="title"/>
          </p:nvPr>
        </p:nvSpPr>
        <p:spPr/>
        <p:txBody>
          <a:bodyPr/>
          <a:lstStyle/>
          <a:p>
            <a:r>
              <a:rPr lang="en-US" altLang="zh-CN" dirty="0"/>
              <a:t>Training Strategy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7495C53-0FEE-4E24-BD1C-5114CFBE3D76}"/>
                  </a:ext>
                </a:extLst>
              </p:cNvPr>
              <p:cNvSpPr>
                <a:spLocks noGrp="1"/>
              </p:cNvSpPr>
              <p:nvPr>
                <p:ph idx="1"/>
              </p:nvPr>
            </p:nvSpPr>
            <p:spPr>
              <a:xfrm>
                <a:off x="748989" y="1870230"/>
                <a:ext cx="5908289" cy="4351338"/>
              </a:xfrm>
            </p:spPr>
            <p:txBody>
              <a:bodyPr>
                <a:normAutofit lnSpcReduction="10000"/>
              </a:bodyPr>
              <a:lstStyle/>
              <a:p>
                <a:r>
                  <a:rPr lang="en-US" altLang="zh-CN" sz="2000" dirty="0"/>
                  <a:t>We employ a general, efficient and effective training strategy for RNN related models, which is called </a:t>
                </a:r>
                <a:r>
                  <a:rPr lang="en-US" altLang="zh-CN" sz="2000" b="1" dirty="0"/>
                  <a:t>curriculum learning</a:t>
                </a:r>
                <a:r>
                  <a:rPr lang="en-US" altLang="zh-CN" sz="2000" dirty="0"/>
                  <a:t>. </a:t>
                </a:r>
              </a:p>
              <a:p>
                <a:r>
                  <a:rPr lang="en-US" altLang="zh-CN" sz="2000" dirty="0"/>
                  <a:t>During the forward propagation of the training procedure before the back propagation, we do not calculate all steps of he decoder but only first </a:t>
                </a:r>
                <a14:m>
                  <m:oMath xmlns:m="http://schemas.openxmlformats.org/officeDocument/2006/math">
                    <m:r>
                      <a:rPr lang="en-US" altLang="zh-CN" sz="2000" i="1" dirty="0" smtClean="0">
                        <a:latin typeface="Cambria Math" panose="02040503050406030204" pitchFamily="18" charset="0"/>
                      </a:rPr>
                      <m:t>𝑖</m:t>
                    </m:r>
                  </m:oMath>
                </a14:m>
                <a:r>
                  <a:rPr lang="en-US" altLang="zh-CN" sz="2000" dirty="0"/>
                  <a:t> steps. </a:t>
                </a:r>
              </a:p>
              <a:p>
                <a:r>
                  <a:rPr lang="en-US" altLang="zh-CN" sz="2000" dirty="0"/>
                  <a:t>With the training procedure going on, </a:t>
                </a:r>
                <a14:m>
                  <m:oMath xmlns:m="http://schemas.openxmlformats.org/officeDocument/2006/math">
                    <m:r>
                      <a:rPr lang="en-US" altLang="zh-CN" sz="2000" i="1" dirty="0" smtClean="0">
                        <a:latin typeface="Cambria Math" panose="02040503050406030204" pitchFamily="18" charset="0"/>
                      </a:rPr>
                      <m:t>𝑖</m:t>
                    </m:r>
                  </m:oMath>
                </a14:m>
                <a:r>
                  <a:rPr lang="en-US" altLang="zh-CN" sz="2000" dirty="0"/>
                  <a:t> keeps increasing until it reaches its maximum, </a:t>
                </a:r>
                <a:r>
                  <a:rPr lang="en-US" altLang="zh-CN" sz="2000" dirty="0" err="1"/>
                  <a:t>a.k.a</a:t>
                </a:r>
                <a:r>
                  <a:rPr lang="en-US" altLang="zh-CN" sz="2000" dirty="0"/>
                  <a:t>, the length of prediction sequence. </a:t>
                </a:r>
              </a:p>
              <a:p>
                <a:r>
                  <a:rPr lang="en-US" altLang="zh-CN" sz="2000" dirty="0"/>
                  <a:t>In this way, it’s not necessary for model to keep employing forward and back propagation for all time steps during training, which can significantly decrease the time consuming and also save GPU memory at early stage. </a:t>
                </a:r>
                <a:endParaRPr lang="zh-CN" altLang="en-US" sz="2000" dirty="0"/>
              </a:p>
            </p:txBody>
          </p:sp>
        </mc:Choice>
        <mc:Fallback xmlns="">
          <p:sp>
            <p:nvSpPr>
              <p:cNvPr id="3" name="内容占位符 2">
                <a:extLst>
                  <a:ext uri="{FF2B5EF4-FFF2-40B4-BE49-F238E27FC236}">
                    <a16:creationId xmlns:a16="http://schemas.microsoft.com/office/drawing/2014/main" id="{97495C53-0FEE-4E24-BD1C-5114CFBE3D76}"/>
                  </a:ext>
                </a:extLst>
              </p:cNvPr>
              <p:cNvSpPr>
                <a:spLocks noGrp="1" noRot="1" noChangeAspect="1" noMove="1" noResize="1" noEditPoints="1" noAdjustHandles="1" noChangeArrowheads="1" noChangeShapeType="1" noTextEdit="1"/>
              </p:cNvSpPr>
              <p:nvPr>
                <p:ph idx="1"/>
              </p:nvPr>
            </p:nvSpPr>
            <p:spPr>
              <a:xfrm>
                <a:off x="748989" y="1870230"/>
                <a:ext cx="5908289" cy="4351338"/>
              </a:xfrm>
              <a:blipFill>
                <a:blip r:embed="rId3"/>
                <a:stretch>
                  <a:fillRect l="-929" t="-2101" r="-92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848D50A-EE41-43EB-9FEB-DF5B290132CA}"/>
              </a:ext>
            </a:extLst>
          </p:cNvPr>
          <p:cNvPicPr>
            <a:picLocks noChangeAspect="1"/>
          </p:cNvPicPr>
          <p:nvPr/>
        </p:nvPicPr>
        <p:blipFill>
          <a:blip r:embed="rId4"/>
          <a:stretch>
            <a:fillRect/>
          </a:stretch>
        </p:blipFill>
        <p:spPr>
          <a:xfrm>
            <a:off x="6374867" y="1690688"/>
            <a:ext cx="5817133" cy="4351338"/>
          </a:xfrm>
          <a:prstGeom prst="rect">
            <a:avLst/>
          </a:prstGeom>
        </p:spPr>
      </p:pic>
    </p:spTree>
    <p:extLst>
      <p:ext uri="{BB962C8B-B14F-4D97-AF65-F5344CB8AC3E}">
        <p14:creationId xmlns:p14="http://schemas.microsoft.com/office/powerpoint/2010/main" val="182243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E646B8-3220-474D-943E-4763E9B8CA5C}"/>
              </a:ext>
            </a:extLst>
          </p:cNvPr>
          <p:cNvSpPr>
            <a:spLocks noGrp="1"/>
          </p:cNvSpPr>
          <p:nvPr>
            <p:ph type="title"/>
          </p:nvPr>
        </p:nvSpPr>
        <p:spPr/>
        <p:txBody>
          <a:bodyPr/>
          <a:lstStyle/>
          <a:p>
            <a:r>
              <a:rPr lang="en-US" altLang="zh-CN" dirty="0"/>
              <a:t>Datasets</a:t>
            </a:r>
            <a:endParaRPr lang="zh-CN" altLang="en-US" dirty="0"/>
          </a:p>
        </p:txBody>
      </p:sp>
      <p:sp>
        <p:nvSpPr>
          <p:cNvPr id="3" name="内容占位符 2">
            <a:extLst>
              <a:ext uri="{FF2B5EF4-FFF2-40B4-BE49-F238E27FC236}">
                <a16:creationId xmlns:a16="http://schemas.microsoft.com/office/drawing/2014/main" id="{8DAEE24F-CC2E-4B53-99F1-0888BFFF8BB5}"/>
              </a:ext>
            </a:extLst>
          </p:cNvPr>
          <p:cNvSpPr>
            <a:spLocks noGrp="1"/>
          </p:cNvSpPr>
          <p:nvPr>
            <p:ph idx="1"/>
          </p:nvPr>
        </p:nvSpPr>
        <p:spPr>
          <a:xfrm>
            <a:off x="838200" y="2141537"/>
            <a:ext cx="10515600" cy="4351338"/>
          </a:xfrm>
        </p:spPr>
        <p:txBody>
          <a:bodyPr>
            <a:normAutofit fontScale="92500" lnSpcReduction="10000"/>
          </a:bodyPr>
          <a:lstStyle/>
          <a:p>
            <a:r>
              <a:rPr lang="en-US" altLang="zh-CN" b="1" dirty="0"/>
              <a:t>METR-LA</a:t>
            </a:r>
            <a:r>
              <a:rPr lang="en-US" altLang="zh-CN" dirty="0"/>
              <a:t>: A public traffic speed dataset collected from loop detectors in the highway of Los Angeles containing 207 selected sensors and ranging from Mar 1st 2012 to Jun 30th 2012.</a:t>
            </a:r>
          </a:p>
          <a:p>
            <a:r>
              <a:rPr lang="en-US" altLang="zh-CN" b="1" dirty="0"/>
              <a:t>PEMS-BAY</a:t>
            </a:r>
            <a:r>
              <a:rPr lang="en-US" altLang="zh-CN" dirty="0"/>
              <a:t>: A public traffic speed dataset collected by California Transportation Agencies (</a:t>
            </a:r>
            <a:r>
              <a:rPr lang="en-US" altLang="zh-CN" dirty="0" err="1"/>
              <a:t>CalTrans</a:t>
            </a:r>
            <a:r>
              <a:rPr lang="en-US" altLang="zh-CN" dirty="0"/>
              <a:t>) containing 325 sensors in the Bay Area ranging from Jan 1st 2017 to May 31th 2017. </a:t>
            </a:r>
          </a:p>
          <a:p>
            <a:r>
              <a:rPr lang="en-US" altLang="zh-CN" b="1" dirty="0"/>
              <a:t>NE-BJ</a:t>
            </a:r>
            <a:r>
              <a:rPr lang="en-US" altLang="zh-CN" dirty="0"/>
              <a:t>: Collected and extracted from navigation data of Tencent Map in weekdays of July 2020, which contains 500 road segments selected on the main roads in the </a:t>
            </a:r>
            <a:r>
              <a:rPr lang="en-US" altLang="zh-CN" b="1" dirty="0"/>
              <a:t>northeast area of Beijing </a:t>
            </a:r>
            <a:r>
              <a:rPr lang="en-US" altLang="zh-CN" dirty="0"/>
              <a:t>where a lot more traffic congestion always happens. The NE-BJ dataset is composed of traffic speed data of corresponding road segments seen as nodes in the graph. </a:t>
            </a:r>
            <a:endParaRPr lang="zh-CN" altLang="en-US" dirty="0"/>
          </a:p>
        </p:txBody>
      </p:sp>
      <p:pic>
        <p:nvPicPr>
          <p:cNvPr id="5" name="图片 4">
            <a:extLst>
              <a:ext uri="{FF2B5EF4-FFF2-40B4-BE49-F238E27FC236}">
                <a16:creationId xmlns:a16="http://schemas.microsoft.com/office/drawing/2014/main" id="{68E1C2F9-6E70-4CF2-8320-128BFD48EC09}"/>
              </a:ext>
            </a:extLst>
          </p:cNvPr>
          <p:cNvPicPr>
            <a:picLocks noChangeAspect="1"/>
          </p:cNvPicPr>
          <p:nvPr/>
        </p:nvPicPr>
        <p:blipFill>
          <a:blip r:embed="rId3"/>
          <a:stretch>
            <a:fillRect/>
          </a:stretch>
        </p:blipFill>
        <p:spPr>
          <a:xfrm>
            <a:off x="3648205" y="365125"/>
            <a:ext cx="7496175" cy="1676400"/>
          </a:xfrm>
          <a:prstGeom prst="rect">
            <a:avLst/>
          </a:prstGeom>
        </p:spPr>
      </p:pic>
    </p:spTree>
    <p:extLst>
      <p:ext uri="{BB962C8B-B14F-4D97-AF65-F5344CB8AC3E}">
        <p14:creationId xmlns:p14="http://schemas.microsoft.com/office/powerpoint/2010/main" val="2849165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C5E24-FF75-4C74-92BF-6AB29BEB625D}"/>
              </a:ext>
            </a:extLst>
          </p:cNvPr>
          <p:cNvSpPr>
            <a:spLocks noGrp="1"/>
          </p:cNvSpPr>
          <p:nvPr>
            <p:ph type="title"/>
          </p:nvPr>
        </p:nvSpPr>
        <p:spPr/>
        <p:txBody>
          <a:bodyPr/>
          <a:lstStyle/>
          <a:p>
            <a:r>
              <a:rPr lang="en-US" altLang="zh-CN" dirty="0"/>
              <a:t>NE-BJ</a:t>
            </a:r>
            <a:endParaRPr lang="zh-CN" altLang="en-US" dirty="0"/>
          </a:p>
        </p:txBody>
      </p:sp>
      <p:pic>
        <p:nvPicPr>
          <p:cNvPr id="5" name="内容占位符 4">
            <a:extLst>
              <a:ext uri="{FF2B5EF4-FFF2-40B4-BE49-F238E27FC236}">
                <a16:creationId xmlns:a16="http://schemas.microsoft.com/office/drawing/2014/main" id="{BB33DBEC-B312-4C84-BE62-7D8875047187}"/>
              </a:ext>
            </a:extLst>
          </p:cNvPr>
          <p:cNvPicPr>
            <a:picLocks noGrp="1" noChangeAspect="1"/>
          </p:cNvPicPr>
          <p:nvPr>
            <p:ph idx="1"/>
          </p:nvPr>
        </p:nvPicPr>
        <p:blipFill>
          <a:blip r:embed="rId3"/>
          <a:stretch>
            <a:fillRect/>
          </a:stretch>
        </p:blipFill>
        <p:spPr>
          <a:xfrm>
            <a:off x="2743200" y="909881"/>
            <a:ext cx="9333570" cy="5836435"/>
          </a:xfrm>
        </p:spPr>
      </p:pic>
    </p:spTree>
    <p:extLst>
      <p:ext uri="{BB962C8B-B14F-4D97-AF65-F5344CB8AC3E}">
        <p14:creationId xmlns:p14="http://schemas.microsoft.com/office/powerpoint/2010/main" val="2325808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EFC0F-A70F-4C00-8B3A-AD49F89449FB}"/>
              </a:ext>
            </a:extLst>
          </p:cNvPr>
          <p:cNvSpPr>
            <a:spLocks noGrp="1"/>
          </p:cNvSpPr>
          <p:nvPr>
            <p:ph type="title"/>
          </p:nvPr>
        </p:nvSpPr>
        <p:spPr/>
        <p:txBody>
          <a:bodyPr/>
          <a:lstStyle/>
          <a:p>
            <a:r>
              <a:rPr lang="en-US" altLang="zh-CN" dirty="0"/>
              <a:t>Pearson correlations</a:t>
            </a:r>
            <a:endParaRPr lang="zh-CN" altLang="en-US" dirty="0"/>
          </a:p>
        </p:txBody>
      </p:sp>
      <p:pic>
        <p:nvPicPr>
          <p:cNvPr id="5" name="内容占位符 4">
            <a:extLst>
              <a:ext uri="{FF2B5EF4-FFF2-40B4-BE49-F238E27FC236}">
                <a16:creationId xmlns:a16="http://schemas.microsoft.com/office/drawing/2014/main" id="{7091C6B4-DE60-4364-95B5-D68E23099BEB}"/>
              </a:ext>
            </a:extLst>
          </p:cNvPr>
          <p:cNvPicPr>
            <a:picLocks noGrp="1" noChangeAspect="1"/>
          </p:cNvPicPr>
          <p:nvPr>
            <p:ph idx="1"/>
          </p:nvPr>
        </p:nvPicPr>
        <p:blipFill>
          <a:blip r:embed="rId3"/>
          <a:stretch>
            <a:fillRect/>
          </a:stretch>
        </p:blipFill>
        <p:spPr>
          <a:xfrm>
            <a:off x="1430581" y="1481627"/>
            <a:ext cx="9330838" cy="5140098"/>
          </a:xfrm>
        </p:spPr>
      </p:pic>
    </p:spTree>
    <p:extLst>
      <p:ext uri="{BB962C8B-B14F-4D97-AF65-F5344CB8AC3E}">
        <p14:creationId xmlns:p14="http://schemas.microsoft.com/office/powerpoint/2010/main" val="105132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F4E074-BD87-4139-8D82-401988B858CC}"/>
              </a:ext>
            </a:extLst>
          </p:cNvPr>
          <p:cNvSpPr>
            <a:spLocks noGrp="1"/>
          </p:cNvSpPr>
          <p:nvPr>
            <p:ph type="title"/>
          </p:nvPr>
        </p:nvSpPr>
        <p:spPr/>
        <p:txBody>
          <a:bodyPr/>
          <a:lstStyle/>
          <a:p>
            <a:r>
              <a:rPr lang="en-US" altLang="zh-CN" dirty="0"/>
              <a:t>Baselines</a:t>
            </a:r>
            <a:endParaRPr lang="zh-CN" altLang="en-US" dirty="0"/>
          </a:p>
        </p:txBody>
      </p:sp>
      <p:sp>
        <p:nvSpPr>
          <p:cNvPr id="3" name="内容占位符 2">
            <a:extLst>
              <a:ext uri="{FF2B5EF4-FFF2-40B4-BE49-F238E27FC236}">
                <a16:creationId xmlns:a16="http://schemas.microsoft.com/office/drawing/2014/main" id="{4A7F9960-88F8-43FB-BFD4-5C37824CB606}"/>
              </a:ext>
            </a:extLst>
          </p:cNvPr>
          <p:cNvSpPr>
            <a:spLocks noGrp="1"/>
          </p:cNvSpPr>
          <p:nvPr>
            <p:ph idx="1"/>
          </p:nvPr>
        </p:nvSpPr>
        <p:spPr/>
        <p:txBody>
          <a:bodyPr/>
          <a:lstStyle/>
          <a:p>
            <a:r>
              <a:rPr lang="en-US" altLang="zh-CN" b="1" dirty="0"/>
              <a:t>HA</a:t>
            </a:r>
            <a:r>
              <a:rPr lang="en-US" altLang="zh-CN" dirty="0"/>
              <a:t>: Historical Average (HA) method</a:t>
            </a:r>
          </a:p>
          <a:p>
            <a:r>
              <a:rPr lang="en-US" altLang="zh-CN" b="1" dirty="0"/>
              <a:t>SVR</a:t>
            </a:r>
            <a:r>
              <a:rPr lang="en-US" altLang="zh-CN" dirty="0"/>
              <a:t>: Support Vector Regression (SVR)</a:t>
            </a:r>
          </a:p>
          <a:p>
            <a:r>
              <a:rPr lang="en-US" altLang="zh-CN" b="1" dirty="0"/>
              <a:t>FNN</a:t>
            </a:r>
            <a:r>
              <a:rPr lang="en-US" altLang="zh-CN" dirty="0"/>
              <a:t>: forward neural network</a:t>
            </a:r>
          </a:p>
          <a:p>
            <a:r>
              <a:rPr lang="en-US" altLang="zh-CN" b="1" dirty="0"/>
              <a:t>ARIMA</a:t>
            </a:r>
            <a:r>
              <a:rPr lang="en-US" altLang="zh-CN" dirty="0"/>
              <a:t>: Auto-Regressive Integrated Moving Average model</a:t>
            </a:r>
          </a:p>
          <a:p>
            <a:r>
              <a:rPr lang="en-US" altLang="zh-CN" b="1" dirty="0"/>
              <a:t>FC-LSTM</a:t>
            </a:r>
            <a:r>
              <a:rPr lang="en-US" altLang="zh-CN" dirty="0"/>
              <a:t>: Long Short Term Memory (LSTM) network with fully connected hidden units</a:t>
            </a:r>
          </a:p>
          <a:p>
            <a:r>
              <a:rPr lang="en-US" altLang="zh-CN" b="1" dirty="0"/>
              <a:t>DCRNN</a:t>
            </a:r>
            <a:r>
              <a:rPr lang="en-US" altLang="zh-CN" dirty="0"/>
              <a:t>: This is a GNN-based and RNN-based model which integrates GRU with dual directional diffusion convolution</a:t>
            </a:r>
            <a:endParaRPr lang="zh-CN" altLang="en-US" dirty="0"/>
          </a:p>
        </p:txBody>
      </p:sp>
    </p:spTree>
    <p:extLst>
      <p:ext uri="{BB962C8B-B14F-4D97-AF65-F5344CB8AC3E}">
        <p14:creationId xmlns:p14="http://schemas.microsoft.com/office/powerpoint/2010/main" val="1218629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651BB-4604-4287-8E18-27FB48CEA0C6}"/>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id="{95CC8DC5-E3FC-4F5B-B662-4DBCA935B5B7}"/>
              </a:ext>
            </a:extLst>
          </p:cNvPr>
          <p:cNvSpPr>
            <a:spLocks noGrp="1"/>
          </p:cNvSpPr>
          <p:nvPr>
            <p:ph idx="1"/>
          </p:nvPr>
        </p:nvSpPr>
        <p:spPr/>
        <p:txBody>
          <a:bodyPr>
            <a:normAutofit lnSpcReduction="10000"/>
          </a:bodyPr>
          <a:lstStyle/>
          <a:p>
            <a:r>
              <a:rPr lang="en-US" altLang="zh-CN" dirty="0"/>
              <a:t>Traffic data shows </a:t>
            </a:r>
            <a:r>
              <a:rPr lang="en-US" altLang="zh-CN" b="1" dirty="0"/>
              <a:t>strong dynamic correlations </a:t>
            </a:r>
            <a:r>
              <a:rPr lang="en-US" altLang="zh-CN" dirty="0"/>
              <a:t>in the spatial and temporal dimension, it is crucial to model dynamic and nonlinear </a:t>
            </a:r>
            <a:r>
              <a:rPr lang="en-US" altLang="zh-CN" dirty="0" err="1"/>
              <a:t>spatio</a:t>
            </a:r>
            <a:r>
              <a:rPr lang="en-US" altLang="zh-CN" dirty="0"/>
              <a:t>-temporal correlations for accurate traffic prediction. </a:t>
            </a:r>
          </a:p>
          <a:p>
            <a:endParaRPr lang="en-US" altLang="zh-CN" dirty="0"/>
          </a:p>
          <a:p>
            <a:r>
              <a:rPr lang="en-US" altLang="zh-CN" dirty="0"/>
              <a:t>The spatial correlations between different locations are </a:t>
            </a:r>
            <a:r>
              <a:rPr lang="en-US" altLang="zh-CN" b="1" dirty="0"/>
              <a:t>highly dynamic</a:t>
            </a:r>
            <a:r>
              <a:rPr lang="en-US" altLang="zh-CN" dirty="0"/>
              <a:t>, which is determined by real-time traffic conditions and the topology of traffic network. </a:t>
            </a:r>
          </a:p>
          <a:p>
            <a:endParaRPr lang="en-US" altLang="zh-CN" dirty="0"/>
          </a:p>
          <a:p>
            <a:r>
              <a:rPr lang="en-US" altLang="zh-CN" dirty="0"/>
              <a:t>Meanwhile, the temporal dependencies are also </a:t>
            </a:r>
            <a:r>
              <a:rPr lang="en-US" altLang="zh-CN" b="1" dirty="0"/>
              <a:t>complex</a:t>
            </a:r>
            <a:r>
              <a:rPr lang="en-US" altLang="zh-CN" dirty="0"/>
              <a:t> due to the mixture of non-linear changes and periodicity.</a:t>
            </a:r>
          </a:p>
        </p:txBody>
      </p:sp>
    </p:spTree>
    <p:extLst>
      <p:ext uri="{BB962C8B-B14F-4D97-AF65-F5344CB8AC3E}">
        <p14:creationId xmlns:p14="http://schemas.microsoft.com/office/powerpoint/2010/main" val="4167788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79657-9FCC-4DE4-9D2A-6C6B8CF202D0}"/>
              </a:ext>
            </a:extLst>
          </p:cNvPr>
          <p:cNvSpPr>
            <a:spLocks noGrp="1"/>
          </p:cNvSpPr>
          <p:nvPr>
            <p:ph type="title"/>
          </p:nvPr>
        </p:nvSpPr>
        <p:spPr/>
        <p:txBody>
          <a:bodyPr/>
          <a:lstStyle/>
          <a:p>
            <a:r>
              <a:rPr lang="en-US" altLang="zh-CN" dirty="0"/>
              <a:t>Baselines</a:t>
            </a:r>
            <a:endParaRPr lang="zh-CN" altLang="en-US" dirty="0"/>
          </a:p>
        </p:txBody>
      </p:sp>
      <p:sp>
        <p:nvSpPr>
          <p:cNvPr id="3" name="内容占位符 2">
            <a:extLst>
              <a:ext uri="{FF2B5EF4-FFF2-40B4-BE49-F238E27FC236}">
                <a16:creationId xmlns:a16="http://schemas.microsoft.com/office/drawing/2014/main" id="{376E1B76-EF38-46AC-B06C-D535FF9F4171}"/>
              </a:ext>
            </a:extLst>
          </p:cNvPr>
          <p:cNvSpPr>
            <a:spLocks noGrp="1"/>
          </p:cNvSpPr>
          <p:nvPr>
            <p:ph idx="1"/>
          </p:nvPr>
        </p:nvSpPr>
        <p:spPr/>
        <p:txBody>
          <a:bodyPr>
            <a:normAutofit/>
          </a:bodyPr>
          <a:lstStyle/>
          <a:p>
            <a:r>
              <a:rPr lang="en-US" altLang="zh-CN" b="1" dirty="0"/>
              <a:t>STGCN</a:t>
            </a:r>
            <a:r>
              <a:rPr lang="en-US" altLang="zh-CN" dirty="0"/>
              <a:t>: It is a GNN-based and CNN-based model which incorporates graph convolutions with 1D convolutions.</a:t>
            </a:r>
          </a:p>
          <a:p>
            <a:r>
              <a:rPr lang="en-US" altLang="zh-CN" b="1" dirty="0"/>
              <a:t>Graph </a:t>
            </a:r>
            <a:r>
              <a:rPr lang="en-US" altLang="zh-CN" b="1" dirty="0" err="1"/>
              <a:t>WaveNet</a:t>
            </a:r>
            <a:r>
              <a:rPr lang="en-US" altLang="zh-CN" dirty="0"/>
              <a:t>: It is a GNN-based and CNN based model which integrates diffusion graph convolutions with gated 1D dilated convolutions and propose self-adaptive adjacency matrix.</a:t>
            </a:r>
          </a:p>
          <a:p>
            <a:r>
              <a:rPr lang="en-US" altLang="zh-CN" b="1" dirty="0"/>
              <a:t>……</a:t>
            </a:r>
          </a:p>
          <a:p>
            <a:r>
              <a:rPr lang="en-US" altLang="zh-CN" b="1" dirty="0"/>
              <a:t>MTGNN</a:t>
            </a:r>
            <a:r>
              <a:rPr lang="en-US" altLang="zh-CN" dirty="0"/>
              <a:t>: It is a GNN-based and CNN-based model which employs adaptive graph, mix-hop propagation layers and dilated inception layers to capture </a:t>
            </a:r>
            <a:r>
              <a:rPr lang="en-US" altLang="zh-CN" dirty="0" err="1"/>
              <a:t>spatio</a:t>
            </a:r>
            <a:r>
              <a:rPr lang="en-US" altLang="zh-CN" dirty="0"/>
              <a:t>-temporal correlations.</a:t>
            </a:r>
            <a:endParaRPr lang="zh-CN" altLang="en-US" dirty="0"/>
          </a:p>
        </p:txBody>
      </p:sp>
    </p:spTree>
    <p:extLst>
      <p:ext uri="{BB962C8B-B14F-4D97-AF65-F5344CB8AC3E}">
        <p14:creationId xmlns:p14="http://schemas.microsoft.com/office/powerpoint/2010/main" val="2135453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C74BF-2BBC-464A-A599-747DC2BD837F}"/>
              </a:ext>
            </a:extLst>
          </p:cNvPr>
          <p:cNvSpPr>
            <a:spLocks noGrp="1"/>
          </p:cNvSpPr>
          <p:nvPr>
            <p:ph type="title"/>
          </p:nvPr>
        </p:nvSpPr>
        <p:spPr/>
        <p:txBody>
          <a:bodyPr/>
          <a:lstStyle/>
          <a:p>
            <a:r>
              <a:rPr lang="en-US" altLang="zh-CN" dirty="0"/>
              <a:t>Evaluation Metrics</a:t>
            </a:r>
            <a:endParaRPr lang="zh-CN" altLang="en-US" dirty="0"/>
          </a:p>
        </p:txBody>
      </p:sp>
      <p:pic>
        <p:nvPicPr>
          <p:cNvPr id="5" name="内容占位符 4">
            <a:extLst>
              <a:ext uri="{FF2B5EF4-FFF2-40B4-BE49-F238E27FC236}">
                <a16:creationId xmlns:a16="http://schemas.microsoft.com/office/drawing/2014/main" id="{2B516E28-D337-4CDB-BABF-51390C2BAFA7}"/>
              </a:ext>
            </a:extLst>
          </p:cNvPr>
          <p:cNvPicPr>
            <a:picLocks noGrp="1" noChangeAspect="1"/>
          </p:cNvPicPr>
          <p:nvPr>
            <p:ph idx="1"/>
          </p:nvPr>
        </p:nvPicPr>
        <p:blipFill>
          <a:blip r:embed="rId3"/>
          <a:stretch>
            <a:fillRect/>
          </a:stretch>
        </p:blipFill>
        <p:spPr>
          <a:xfrm>
            <a:off x="1872900" y="1690688"/>
            <a:ext cx="8446200" cy="4585080"/>
          </a:xfrm>
        </p:spPr>
      </p:pic>
    </p:spTree>
    <p:extLst>
      <p:ext uri="{BB962C8B-B14F-4D97-AF65-F5344CB8AC3E}">
        <p14:creationId xmlns:p14="http://schemas.microsoft.com/office/powerpoint/2010/main" val="3010526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B16FA-3FF4-4DA9-B850-745764360C19}"/>
              </a:ext>
            </a:extLst>
          </p:cNvPr>
          <p:cNvSpPr>
            <a:spLocks noGrp="1"/>
          </p:cNvSpPr>
          <p:nvPr>
            <p:ph type="title"/>
          </p:nvPr>
        </p:nvSpPr>
        <p:spPr/>
        <p:txBody>
          <a:bodyPr/>
          <a:lstStyle/>
          <a:p>
            <a:r>
              <a:rPr lang="en-US" altLang="zh-CN" dirty="0"/>
              <a:t>Traffic Benchmark</a:t>
            </a:r>
            <a:endParaRPr lang="zh-CN" altLang="en-US" dirty="0"/>
          </a:p>
        </p:txBody>
      </p:sp>
      <p:pic>
        <p:nvPicPr>
          <p:cNvPr id="8" name="图片 7">
            <a:extLst>
              <a:ext uri="{FF2B5EF4-FFF2-40B4-BE49-F238E27FC236}">
                <a16:creationId xmlns:a16="http://schemas.microsoft.com/office/drawing/2014/main" id="{B47B1F25-D596-4760-9FEE-2108BAB72826}"/>
              </a:ext>
            </a:extLst>
          </p:cNvPr>
          <p:cNvPicPr>
            <a:picLocks noChangeAspect="1"/>
          </p:cNvPicPr>
          <p:nvPr/>
        </p:nvPicPr>
        <p:blipFill>
          <a:blip r:embed="rId3"/>
          <a:stretch>
            <a:fillRect/>
          </a:stretch>
        </p:blipFill>
        <p:spPr>
          <a:xfrm>
            <a:off x="1224792" y="1378969"/>
            <a:ext cx="9535661" cy="4965773"/>
          </a:xfrm>
          <a:prstGeom prst="rect">
            <a:avLst/>
          </a:prstGeom>
        </p:spPr>
      </p:pic>
    </p:spTree>
    <p:extLst>
      <p:ext uri="{BB962C8B-B14F-4D97-AF65-F5344CB8AC3E}">
        <p14:creationId xmlns:p14="http://schemas.microsoft.com/office/powerpoint/2010/main" val="3375376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B16FA-3FF4-4DA9-B850-745764360C19}"/>
              </a:ext>
            </a:extLst>
          </p:cNvPr>
          <p:cNvSpPr>
            <a:spLocks noGrp="1"/>
          </p:cNvSpPr>
          <p:nvPr>
            <p:ph type="title"/>
          </p:nvPr>
        </p:nvSpPr>
        <p:spPr/>
        <p:txBody>
          <a:bodyPr/>
          <a:lstStyle/>
          <a:p>
            <a:r>
              <a:rPr lang="en-US" altLang="zh-CN" dirty="0"/>
              <a:t>Traffic Benchmark</a:t>
            </a:r>
            <a:endParaRPr lang="zh-CN" altLang="en-US" dirty="0"/>
          </a:p>
        </p:txBody>
      </p:sp>
      <p:pic>
        <p:nvPicPr>
          <p:cNvPr id="8" name="图片 7">
            <a:extLst>
              <a:ext uri="{FF2B5EF4-FFF2-40B4-BE49-F238E27FC236}">
                <a16:creationId xmlns:a16="http://schemas.microsoft.com/office/drawing/2014/main" id="{242F6F3E-12C9-4899-B1AB-C386D7E419C5}"/>
              </a:ext>
            </a:extLst>
          </p:cNvPr>
          <p:cNvPicPr>
            <a:picLocks noChangeAspect="1"/>
          </p:cNvPicPr>
          <p:nvPr/>
        </p:nvPicPr>
        <p:blipFill>
          <a:blip r:embed="rId3"/>
          <a:stretch>
            <a:fillRect/>
          </a:stretch>
        </p:blipFill>
        <p:spPr>
          <a:xfrm>
            <a:off x="1040233" y="1361101"/>
            <a:ext cx="9884853" cy="5055945"/>
          </a:xfrm>
          <a:prstGeom prst="rect">
            <a:avLst/>
          </a:prstGeom>
        </p:spPr>
      </p:pic>
    </p:spTree>
    <p:extLst>
      <p:ext uri="{BB962C8B-B14F-4D97-AF65-F5344CB8AC3E}">
        <p14:creationId xmlns:p14="http://schemas.microsoft.com/office/powerpoint/2010/main" val="609676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B16FA-3FF4-4DA9-B850-745764360C19}"/>
              </a:ext>
            </a:extLst>
          </p:cNvPr>
          <p:cNvSpPr>
            <a:spLocks noGrp="1"/>
          </p:cNvSpPr>
          <p:nvPr>
            <p:ph type="title"/>
          </p:nvPr>
        </p:nvSpPr>
        <p:spPr/>
        <p:txBody>
          <a:bodyPr/>
          <a:lstStyle/>
          <a:p>
            <a:r>
              <a:rPr lang="en-US" altLang="zh-CN" dirty="0"/>
              <a:t>Traffic Benchmark</a:t>
            </a:r>
            <a:endParaRPr lang="zh-CN" altLang="en-US" dirty="0"/>
          </a:p>
        </p:txBody>
      </p:sp>
      <p:pic>
        <p:nvPicPr>
          <p:cNvPr id="7" name="图片 6">
            <a:extLst>
              <a:ext uri="{FF2B5EF4-FFF2-40B4-BE49-F238E27FC236}">
                <a16:creationId xmlns:a16="http://schemas.microsoft.com/office/drawing/2014/main" id="{66286FFA-A133-4FE6-9116-C143AC24B508}"/>
              </a:ext>
            </a:extLst>
          </p:cNvPr>
          <p:cNvPicPr>
            <a:picLocks noChangeAspect="1"/>
          </p:cNvPicPr>
          <p:nvPr/>
        </p:nvPicPr>
        <p:blipFill>
          <a:blip r:embed="rId3"/>
          <a:stretch>
            <a:fillRect/>
          </a:stretch>
        </p:blipFill>
        <p:spPr>
          <a:xfrm>
            <a:off x="714375" y="1377950"/>
            <a:ext cx="10763250" cy="5114925"/>
          </a:xfrm>
          <a:prstGeom prst="rect">
            <a:avLst/>
          </a:prstGeom>
        </p:spPr>
      </p:pic>
    </p:spTree>
    <p:extLst>
      <p:ext uri="{BB962C8B-B14F-4D97-AF65-F5344CB8AC3E}">
        <p14:creationId xmlns:p14="http://schemas.microsoft.com/office/powerpoint/2010/main" val="1891931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D0FA29-A676-4B3D-B5CD-2E81A156FA7A}"/>
              </a:ext>
            </a:extLst>
          </p:cNvPr>
          <p:cNvSpPr>
            <a:spLocks noGrp="1"/>
          </p:cNvSpPr>
          <p:nvPr>
            <p:ph type="title"/>
          </p:nvPr>
        </p:nvSpPr>
        <p:spPr/>
        <p:txBody>
          <a:bodyPr/>
          <a:lstStyle/>
          <a:p>
            <a:r>
              <a:rPr lang="en-US" altLang="zh-CN" dirty="0"/>
              <a:t>Ablation Study on METR-LA</a:t>
            </a:r>
            <a:endParaRPr lang="zh-CN" altLang="en-US" dirty="0"/>
          </a:p>
        </p:txBody>
      </p:sp>
      <p:pic>
        <p:nvPicPr>
          <p:cNvPr id="7" name="图片 6">
            <a:extLst>
              <a:ext uri="{FF2B5EF4-FFF2-40B4-BE49-F238E27FC236}">
                <a16:creationId xmlns:a16="http://schemas.microsoft.com/office/drawing/2014/main" id="{E9A681D4-C3AD-4DF3-A685-C86A618089C4}"/>
              </a:ext>
            </a:extLst>
          </p:cNvPr>
          <p:cNvPicPr>
            <a:picLocks noChangeAspect="1"/>
          </p:cNvPicPr>
          <p:nvPr/>
        </p:nvPicPr>
        <p:blipFill>
          <a:blip r:embed="rId3"/>
          <a:stretch>
            <a:fillRect/>
          </a:stretch>
        </p:blipFill>
        <p:spPr>
          <a:xfrm>
            <a:off x="113251" y="1766508"/>
            <a:ext cx="11965497" cy="4329731"/>
          </a:xfrm>
          <a:prstGeom prst="rect">
            <a:avLst/>
          </a:prstGeom>
        </p:spPr>
      </p:pic>
    </p:spTree>
    <p:extLst>
      <p:ext uri="{BB962C8B-B14F-4D97-AF65-F5344CB8AC3E}">
        <p14:creationId xmlns:p14="http://schemas.microsoft.com/office/powerpoint/2010/main" val="28391679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D9C5C-70E8-41F8-B183-E4CF039A1026}"/>
              </a:ext>
            </a:extLst>
          </p:cNvPr>
          <p:cNvSpPr>
            <a:spLocks noGrp="1"/>
          </p:cNvSpPr>
          <p:nvPr>
            <p:ph type="title"/>
          </p:nvPr>
        </p:nvSpPr>
        <p:spPr/>
        <p:txBody>
          <a:bodyPr/>
          <a:lstStyle/>
          <a:p>
            <a:r>
              <a:rPr lang="en-US" altLang="zh-CN" dirty="0"/>
              <a:t>Parameter Study</a:t>
            </a:r>
            <a:endParaRPr lang="zh-CN" altLang="en-US" dirty="0"/>
          </a:p>
        </p:txBody>
      </p:sp>
      <p:pic>
        <p:nvPicPr>
          <p:cNvPr id="8" name="图片 7">
            <a:extLst>
              <a:ext uri="{FF2B5EF4-FFF2-40B4-BE49-F238E27FC236}">
                <a16:creationId xmlns:a16="http://schemas.microsoft.com/office/drawing/2014/main" id="{F456CD8F-0633-41C0-89BA-2C18AC45AF45}"/>
              </a:ext>
            </a:extLst>
          </p:cNvPr>
          <p:cNvPicPr>
            <a:picLocks noChangeAspect="1"/>
          </p:cNvPicPr>
          <p:nvPr/>
        </p:nvPicPr>
        <p:blipFill>
          <a:blip r:embed="rId3"/>
          <a:stretch>
            <a:fillRect/>
          </a:stretch>
        </p:blipFill>
        <p:spPr>
          <a:xfrm>
            <a:off x="1233181" y="1886647"/>
            <a:ext cx="9991288" cy="4262850"/>
          </a:xfrm>
          <a:prstGeom prst="rect">
            <a:avLst/>
          </a:prstGeom>
        </p:spPr>
      </p:pic>
    </p:spTree>
    <p:extLst>
      <p:ext uri="{BB962C8B-B14F-4D97-AF65-F5344CB8AC3E}">
        <p14:creationId xmlns:p14="http://schemas.microsoft.com/office/powerpoint/2010/main" val="3952353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D3ED-AE89-496F-8412-B5D0DF9C036A}"/>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id="{5AC064D5-D69B-4AAC-BDC8-DD04A952B1AB}"/>
              </a:ext>
            </a:extLst>
          </p:cNvPr>
          <p:cNvSpPr>
            <a:spLocks noGrp="1"/>
          </p:cNvSpPr>
          <p:nvPr>
            <p:ph idx="1"/>
          </p:nvPr>
        </p:nvSpPr>
        <p:spPr>
          <a:xfrm>
            <a:off x="838200" y="1825625"/>
            <a:ext cx="11099104" cy="4351338"/>
          </a:xfrm>
        </p:spPr>
        <p:txBody>
          <a:bodyPr>
            <a:normAutofit/>
          </a:bodyPr>
          <a:lstStyle/>
          <a:p>
            <a:r>
              <a:rPr lang="en-US" altLang="zh-CN" dirty="0"/>
              <a:t>Based on dynamic graph generation, propose DGCRN for traffic prediction. Employ a general training method for RNNs, which is proven more efficient and good for performance.</a:t>
            </a:r>
          </a:p>
          <a:p>
            <a:r>
              <a:rPr lang="en-US" altLang="zh-CN" dirty="0"/>
              <a:t>The NE-BJ dataset is representative for urban traffic conditions with great value for further research.</a:t>
            </a:r>
          </a:p>
          <a:p>
            <a:r>
              <a:rPr lang="en-US" altLang="zh-CN" dirty="0"/>
              <a:t>Provide the traffic benchmark for researchers to conduct fair comparisons of different methods and design their own models conveniently. </a:t>
            </a:r>
          </a:p>
          <a:p>
            <a:r>
              <a:rPr lang="en-US" altLang="zh-CN" dirty="0"/>
              <a:t>Conduct sufficient experiments to prove the dynamic graph generation is promising. </a:t>
            </a:r>
            <a:endParaRPr lang="zh-CN" altLang="en-US" dirty="0"/>
          </a:p>
        </p:txBody>
      </p:sp>
    </p:spTree>
    <p:extLst>
      <p:ext uri="{BB962C8B-B14F-4D97-AF65-F5344CB8AC3E}">
        <p14:creationId xmlns:p14="http://schemas.microsoft.com/office/powerpoint/2010/main" val="53154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651BB-4604-4287-8E18-27FB48CEA0C6}"/>
              </a:ext>
            </a:extLst>
          </p:cNvPr>
          <p:cNvSpPr>
            <a:spLocks noGrp="1"/>
          </p:cNvSpPr>
          <p:nvPr>
            <p:ph type="title"/>
          </p:nvPr>
        </p:nvSpPr>
        <p:spPr/>
        <p:txBody>
          <a:bodyPr/>
          <a:lstStyle/>
          <a:p>
            <a:r>
              <a:rPr lang="en-US" altLang="zh-CN" dirty="0"/>
              <a:t>Challenges</a:t>
            </a:r>
            <a:endParaRPr lang="zh-CN" altLang="en-US" dirty="0"/>
          </a:p>
        </p:txBody>
      </p:sp>
      <p:sp>
        <p:nvSpPr>
          <p:cNvPr id="3" name="内容占位符 2">
            <a:extLst>
              <a:ext uri="{FF2B5EF4-FFF2-40B4-BE49-F238E27FC236}">
                <a16:creationId xmlns:a16="http://schemas.microsoft.com/office/drawing/2014/main" id="{95CC8DC5-E3FC-4F5B-B662-4DBCA935B5B7}"/>
              </a:ext>
            </a:extLst>
          </p:cNvPr>
          <p:cNvSpPr>
            <a:spLocks noGrp="1"/>
          </p:cNvSpPr>
          <p:nvPr>
            <p:ph idx="1"/>
          </p:nvPr>
        </p:nvSpPr>
        <p:spPr>
          <a:xfrm>
            <a:off x="838199" y="1825625"/>
            <a:ext cx="10692161" cy="4351338"/>
          </a:xfrm>
        </p:spPr>
        <p:txBody>
          <a:bodyPr>
            <a:normAutofit fontScale="92500" lnSpcReduction="20000"/>
          </a:bodyPr>
          <a:lstStyle/>
          <a:p>
            <a:r>
              <a:rPr lang="en-US" altLang="zh-CN" dirty="0"/>
              <a:t>The </a:t>
            </a:r>
            <a:r>
              <a:rPr lang="en-US" altLang="zh-CN" b="1" dirty="0"/>
              <a:t>dynamic characteristics </a:t>
            </a:r>
            <a:r>
              <a:rPr lang="en-US" altLang="zh-CN" dirty="0"/>
              <a:t>of traffic graph topology need to be further modeled.</a:t>
            </a:r>
          </a:p>
          <a:p>
            <a:endParaRPr lang="en-US" altLang="zh-CN" dirty="0"/>
          </a:p>
          <a:p>
            <a:r>
              <a:rPr lang="en-US" altLang="zh-CN" dirty="0"/>
              <a:t>Most works fail to fuse </a:t>
            </a:r>
            <a:r>
              <a:rPr lang="en-US" altLang="zh-CN" b="1" dirty="0"/>
              <a:t>static distance based graph </a:t>
            </a:r>
            <a:r>
              <a:rPr lang="en-US" altLang="zh-CN" dirty="0"/>
              <a:t>and </a:t>
            </a:r>
            <a:r>
              <a:rPr lang="en-US" altLang="zh-CN" b="1" dirty="0"/>
              <a:t>dynamic attribute based graph</a:t>
            </a:r>
            <a:r>
              <a:rPr lang="en-US" altLang="zh-CN" dirty="0"/>
              <a:t> to describe the topology of traffic network from distinct perspectives, but integrating them can give model a wider range of horizon for capturing spatial dependencies. And the training speed of RNN and its variants are restricted by the inner recurrent operations.</a:t>
            </a:r>
          </a:p>
          <a:p>
            <a:endParaRPr lang="en-US" altLang="zh-CN" dirty="0"/>
          </a:p>
          <a:p>
            <a:r>
              <a:rPr lang="en-US" altLang="zh-CN" dirty="0"/>
              <a:t>Models and traffic datasets is increasing with rapid growing of traffic prediction field, where the models are evaluated on </a:t>
            </a:r>
            <a:r>
              <a:rPr lang="en-US" altLang="zh-CN" b="1" dirty="0"/>
              <a:t>different datasets with corresponding experimental settings</a:t>
            </a:r>
            <a:r>
              <a:rPr lang="en-US" altLang="zh-CN" dirty="0"/>
              <a:t>. </a:t>
            </a:r>
          </a:p>
        </p:txBody>
      </p:sp>
    </p:spTree>
    <p:extLst>
      <p:ext uri="{BB962C8B-B14F-4D97-AF65-F5344CB8AC3E}">
        <p14:creationId xmlns:p14="http://schemas.microsoft.com/office/powerpoint/2010/main" val="213460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D9FA82-2133-4C5B-8060-02300D779CCA}"/>
              </a:ext>
            </a:extLst>
          </p:cNvPr>
          <p:cNvSpPr>
            <a:spLocks noGrp="1"/>
          </p:cNvSpPr>
          <p:nvPr>
            <p:ph type="title"/>
          </p:nvPr>
        </p:nvSpPr>
        <p:spPr/>
        <p:txBody>
          <a:bodyPr/>
          <a:lstStyle/>
          <a:p>
            <a:r>
              <a:rPr lang="en-US" altLang="zh-CN" dirty="0"/>
              <a:t>Contributions</a:t>
            </a:r>
            <a:endParaRPr lang="zh-CN" altLang="en-US" dirty="0"/>
          </a:p>
        </p:txBody>
      </p:sp>
      <p:sp>
        <p:nvSpPr>
          <p:cNvPr id="3" name="内容占位符 2">
            <a:extLst>
              <a:ext uri="{FF2B5EF4-FFF2-40B4-BE49-F238E27FC236}">
                <a16:creationId xmlns:a16="http://schemas.microsoft.com/office/drawing/2014/main" id="{1942B8C9-8AAC-4F9F-8C30-8FAC70D7E665}"/>
              </a:ext>
            </a:extLst>
          </p:cNvPr>
          <p:cNvSpPr>
            <a:spLocks noGrp="1"/>
          </p:cNvSpPr>
          <p:nvPr>
            <p:ph idx="1"/>
          </p:nvPr>
        </p:nvSpPr>
        <p:spPr/>
        <p:txBody>
          <a:bodyPr>
            <a:normAutofit/>
          </a:bodyPr>
          <a:lstStyle/>
          <a:p>
            <a:r>
              <a:rPr lang="en-US" altLang="zh-CN" dirty="0"/>
              <a:t>(1) Proposed a new model  called </a:t>
            </a:r>
            <a:r>
              <a:rPr lang="en-US" altLang="zh-CN" b="1" dirty="0"/>
              <a:t>D</a:t>
            </a:r>
            <a:r>
              <a:rPr lang="en-US" altLang="zh-CN" dirty="0"/>
              <a:t>ynamic </a:t>
            </a:r>
            <a:r>
              <a:rPr lang="en-US" altLang="zh-CN" b="1" dirty="0"/>
              <a:t>G</a:t>
            </a:r>
            <a:r>
              <a:rPr lang="en-US" altLang="zh-CN" dirty="0"/>
              <a:t>raph </a:t>
            </a:r>
            <a:r>
              <a:rPr lang="en-US" altLang="zh-CN" b="1" dirty="0"/>
              <a:t>C</a:t>
            </a:r>
            <a:r>
              <a:rPr lang="en-US" altLang="zh-CN" dirty="0"/>
              <a:t>onvolutional </a:t>
            </a:r>
            <a:r>
              <a:rPr lang="en-US" altLang="zh-CN" b="1" dirty="0"/>
              <a:t>R</a:t>
            </a:r>
            <a:r>
              <a:rPr lang="en-US" altLang="zh-CN" dirty="0"/>
              <a:t>ecurrent </a:t>
            </a:r>
            <a:r>
              <a:rPr lang="en-US" altLang="zh-CN" b="1" dirty="0"/>
              <a:t>N</a:t>
            </a:r>
            <a:r>
              <a:rPr lang="en-US" altLang="zh-CN" dirty="0"/>
              <a:t>etwork (</a:t>
            </a:r>
            <a:r>
              <a:rPr lang="en-US" altLang="zh-CN" b="1" i="1" dirty="0"/>
              <a:t>DGCRN</a:t>
            </a:r>
            <a:r>
              <a:rPr lang="en-US" altLang="zh-CN" dirty="0"/>
              <a:t>). In which a hypernetwork is designed to utilize and extract the dynamic characteristics of node attributes to get better prediction performance.</a:t>
            </a:r>
          </a:p>
          <a:p>
            <a:endParaRPr lang="en-US" altLang="zh-CN" dirty="0"/>
          </a:p>
          <a:p>
            <a:r>
              <a:rPr lang="en-US" altLang="zh-CN" dirty="0"/>
              <a:t>(2) A reproducible standardized </a:t>
            </a:r>
            <a:r>
              <a:rPr lang="en-US" altLang="zh-CN" b="1" dirty="0"/>
              <a:t>benchmark</a:t>
            </a:r>
            <a:r>
              <a:rPr lang="en-US" altLang="zh-CN" dirty="0"/>
              <a:t> and </a:t>
            </a:r>
            <a:r>
              <a:rPr lang="en-US" altLang="zh-CN" b="1" dirty="0"/>
              <a:t>a new representative traffic data</a:t>
            </a:r>
            <a:r>
              <a:rPr lang="en-US" altLang="zh-CN" dirty="0"/>
              <a:t> set for Beijing are provided for fair comparison and further study.</a:t>
            </a:r>
            <a:endParaRPr lang="zh-CN" altLang="en-US" dirty="0"/>
          </a:p>
        </p:txBody>
      </p:sp>
    </p:spTree>
    <p:extLst>
      <p:ext uri="{BB962C8B-B14F-4D97-AF65-F5344CB8AC3E}">
        <p14:creationId xmlns:p14="http://schemas.microsoft.com/office/powerpoint/2010/main" val="323632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ACDDB6-3D52-496D-9817-F6E739EDC441}"/>
              </a:ext>
            </a:extLst>
          </p:cNvPr>
          <p:cNvSpPr>
            <a:spLocks noGrp="1"/>
          </p:cNvSpPr>
          <p:nvPr>
            <p:ph type="title"/>
          </p:nvPr>
        </p:nvSpPr>
        <p:spPr/>
        <p:txBody>
          <a:bodyPr/>
          <a:lstStyle/>
          <a:p>
            <a:r>
              <a:rPr lang="en-US" altLang="zh-CN" dirty="0"/>
              <a:t>Related Works</a:t>
            </a:r>
            <a:endParaRPr lang="zh-CN" altLang="en-US" dirty="0"/>
          </a:p>
        </p:txBody>
      </p:sp>
      <p:sp>
        <p:nvSpPr>
          <p:cNvPr id="3" name="内容占位符 2">
            <a:extLst>
              <a:ext uri="{FF2B5EF4-FFF2-40B4-BE49-F238E27FC236}">
                <a16:creationId xmlns:a16="http://schemas.microsoft.com/office/drawing/2014/main" id="{53A074CD-4871-455A-8B03-8FC63326747C}"/>
              </a:ext>
            </a:extLst>
          </p:cNvPr>
          <p:cNvSpPr>
            <a:spLocks noGrp="1"/>
          </p:cNvSpPr>
          <p:nvPr>
            <p:ph idx="1"/>
          </p:nvPr>
        </p:nvSpPr>
        <p:spPr>
          <a:xfrm>
            <a:off x="838200" y="1825624"/>
            <a:ext cx="11140440" cy="4418421"/>
          </a:xfrm>
        </p:spPr>
        <p:txBody>
          <a:bodyPr>
            <a:normAutofit fontScale="77500" lnSpcReduction="20000"/>
          </a:bodyPr>
          <a:lstStyle/>
          <a:p>
            <a:r>
              <a:rPr lang="en-US" altLang="zh-CN" dirty="0"/>
              <a:t>Statistical models</a:t>
            </a:r>
          </a:p>
          <a:p>
            <a:pPr marL="0" indent="0">
              <a:buNone/>
            </a:pPr>
            <a:r>
              <a:rPr lang="en-US" altLang="zh-CN" dirty="0"/>
              <a:t>Historical Average Model (</a:t>
            </a:r>
            <a:r>
              <a:rPr lang="en-US" altLang="zh-CN" b="1" dirty="0"/>
              <a:t>HAM</a:t>
            </a:r>
            <a:r>
              <a:rPr lang="en-US" altLang="zh-CN" dirty="0"/>
              <a:t>)</a:t>
            </a:r>
          </a:p>
          <a:p>
            <a:pPr marL="0" indent="0">
              <a:buNone/>
            </a:pPr>
            <a:r>
              <a:rPr lang="en-US" altLang="zh-CN" dirty="0"/>
              <a:t>Autoregressive Integrated Moving Average model(</a:t>
            </a:r>
            <a:r>
              <a:rPr lang="en-US" altLang="zh-CN" b="1" dirty="0"/>
              <a:t>ARIMA</a:t>
            </a:r>
            <a:r>
              <a:rPr lang="en-US" altLang="zh-CN" dirty="0"/>
              <a:t>)</a:t>
            </a:r>
          </a:p>
          <a:p>
            <a:pPr marL="0" indent="0">
              <a:buNone/>
            </a:pPr>
            <a:r>
              <a:rPr lang="en-US" altLang="zh-CN" dirty="0"/>
              <a:t>Vector Autoregression(</a:t>
            </a:r>
            <a:r>
              <a:rPr lang="en-US" altLang="zh-CN" b="1" dirty="0"/>
              <a:t>VAR</a:t>
            </a:r>
            <a:r>
              <a:rPr lang="en-US" altLang="zh-CN" dirty="0"/>
              <a:t>)</a:t>
            </a:r>
          </a:p>
          <a:p>
            <a:pPr marL="0" indent="0">
              <a:buNone/>
            </a:pPr>
            <a:endParaRPr lang="en-US" altLang="zh-CN" dirty="0"/>
          </a:p>
          <a:p>
            <a:r>
              <a:rPr lang="en-US" altLang="zh-CN" dirty="0"/>
              <a:t>Traditional Machine Learning Models</a:t>
            </a:r>
          </a:p>
          <a:p>
            <a:pPr marL="0" indent="0">
              <a:buNone/>
            </a:pPr>
            <a:r>
              <a:rPr lang="en-US" altLang="zh-CN" dirty="0"/>
              <a:t>Forward Neural Network(</a:t>
            </a:r>
            <a:r>
              <a:rPr lang="en-US" altLang="zh-CN" b="1" dirty="0"/>
              <a:t>FNN</a:t>
            </a:r>
            <a:r>
              <a:rPr lang="en-US" altLang="zh-CN" dirty="0"/>
              <a:t>)</a:t>
            </a:r>
          </a:p>
          <a:p>
            <a:pPr marL="0" indent="0">
              <a:buNone/>
            </a:pPr>
            <a:r>
              <a:rPr lang="en-US" altLang="zh-CN" dirty="0"/>
              <a:t>Support Vector Machine(</a:t>
            </a:r>
            <a:r>
              <a:rPr lang="en-US" altLang="zh-CN" b="1" dirty="0"/>
              <a:t>SVM</a:t>
            </a:r>
            <a:r>
              <a:rPr lang="en-US" altLang="zh-CN" dirty="0"/>
              <a:t>)</a:t>
            </a:r>
            <a:r>
              <a:rPr lang="zh-CN" altLang="en-US" dirty="0"/>
              <a:t>、</a:t>
            </a:r>
            <a:r>
              <a:rPr lang="en-US" altLang="zh-CN" dirty="0"/>
              <a:t>Support Vector Regression(</a:t>
            </a:r>
            <a:r>
              <a:rPr lang="en-US" altLang="zh-CN" b="1" dirty="0"/>
              <a:t>SVR</a:t>
            </a:r>
            <a:r>
              <a:rPr lang="en-US" altLang="zh-CN" dirty="0"/>
              <a:t>)</a:t>
            </a:r>
          </a:p>
          <a:p>
            <a:pPr marL="0" indent="0">
              <a:buNone/>
            </a:pPr>
            <a:endParaRPr lang="en-US" altLang="zh-CN" dirty="0"/>
          </a:p>
          <a:p>
            <a:r>
              <a:rPr lang="en-US" altLang="zh-CN" dirty="0"/>
              <a:t>Deep Learning Models</a:t>
            </a:r>
          </a:p>
          <a:p>
            <a:pPr marL="0" indent="0">
              <a:buNone/>
            </a:pPr>
            <a:r>
              <a:rPr lang="nl-NL" altLang="zh-CN" b="1" dirty="0"/>
              <a:t>FC-LSTM</a:t>
            </a:r>
            <a:r>
              <a:rPr lang="nl-NL" altLang="zh-CN" dirty="0"/>
              <a:t>, </a:t>
            </a:r>
            <a:r>
              <a:rPr lang="nl-NL" altLang="zh-CN" b="1" dirty="0"/>
              <a:t>DCRNN</a:t>
            </a:r>
            <a:r>
              <a:rPr lang="nl-NL" altLang="zh-CN" dirty="0"/>
              <a:t>, </a:t>
            </a:r>
            <a:r>
              <a:rPr lang="nl-NL" altLang="zh-CN" b="1" dirty="0"/>
              <a:t>STGCN</a:t>
            </a:r>
            <a:r>
              <a:rPr lang="nl-NL" altLang="zh-CN" dirty="0"/>
              <a:t>, </a:t>
            </a:r>
            <a:r>
              <a:rPr lang="nl-NL" altLang="zh-CN" b="1" dirty="0"/>
              <a:t>Graph WaveNet</a:t>
            </a:r>
            <a:r>
              <a:rPr lang="nl-NL" altLang="zh-CN" dirty="0"/>
              <a:t>, </a:t>
            </a:r>
            <a:r>
              <a:rPr lang="en-US" altLang="zh-CN" b="1" dirty="0"/>
              <a:t>ST-</a:t>
            </a:r>
            <a:r>
              <a:rPr lang="en-US" altLang="zh-CN" b="1" dirty="0" err="1"/>
              <a:t>MetaNet</a:t>
            </a:r>
            <a:r>
              <a:rPr lang="en-US" altLang="zh-CN" dirty="0"/>
              <a:t>, </a:t>
            </a:r>
            <a:r>
              <a:rPr lang="en-US" altLang="zh-CN" b="1" dirty="0"/>
              <a:t>AGCRN</a:t>
            </a:r>
            <a:r>
              <a:rPr lang="nl-NL" altLang="zh-CN" dirty="0"/>
              <a:t>, </a:t>
            </a:r>
            <a:r>
              <a:rPr lang="nl-NL" altLang="zh-CN" b="1" dirty="0"/>
              <a:t>GMAN</a:t>
            </a:r>
            <a:r>
              <a:rPr lang="nl-NL" altLang="zh-CN" dirty="0"/>
              <a:t>, </a:t>
            </a:r>
            <a:r>
              <a:rPr lang="nl-NL" altLang="zh-CN" b="1" dirty="0"/>
              <a:t>MTGNN</a:t>
            </a:r>
            <a:r>
              <a:rPr lang="nl-NL" altLang="zh-CN" dirty="0"/>
              <a:t>, etc.</a:t>
            </a:r>
            <a:endParaRPr lang="en-US" altLang="zh-CN" dirty="0"/>
          </a:p>
          <a:p>
            <a:pPr marL="0" indent="0">
              <a:buNone/>
            </a:pPr>
            <a:endParaRPr lang="zh-CN" altLang="en-US" dirty="0"/>
          </a:p>
        </p:txBody>
      </p:sp>
    </p:spTree>
    <p:extLst>
      <p:ext uri="{BB962C8B-B14F-4D97-AF65-F5344CB8AC3E}">
        <p14:creationId xmlns:p14="http://schemas.microsoft.com/office/powerpoint/2010/main" val="958784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78C33-8910-473E-8D35-EB866852F8D7}"/>
              </a:ext>
            </a:extLst>
          </p:cNvPr>
          <p:cNvSpPr>
            <a:spLocks noGrp="1"/>
          </p:cNvSpPr>
          <p:nvPr>
            <p:ph type="title"/>
          </p:nvPr>
        </p:nvSpPr>
        <p:spPr/>
        <p:txBody>
          <a:bodyPr/>
          <a:lstStyle/>
          <a:p>
            <a:r>
              <a:rPr lang="en-US" altLang="zh-CN" dirty="0"/>
              <a:t>Related Works</a:t>
            </a:r>
            <a:endParaRPr lang="zh-CN" altLang="en-US" dirty="0"/>
          </a:p>
        </p:txBody>
      </p:sp>
      <p:pic>
        <p:nvPicPr>
          <p:cNvPr id="5" name="图片 4">
            <a:extLst>
              <a:ext uri="{FF2B5EF4-FFF2-40B4-BE49-F238E27FC236}">
                <a16:creationId xmlns:a16="http://schemas.microsoft.com/office/drawing/2014/main" id="{0B478874-F62B-46B7-94EB-8FBF765C4B64}"/>
              </a:ext>
            </a:extLst>
          </p:cNvPr>
          <p:cNvPicPr>
            <a:picLocks noChangeAspect="1"/>
          </p:cNvPicPr>
          <p:nvPr/>
        </p:nvPicPr>
        <p:blipFill>
          <a:blip r:embed="rId3"/>
          <a:stretch>
            <a:fillRect/>
          </a:stretch>
        </p:blipFill>
        <p:spPr>
          <a:xfrm>
            <a:off x="671818" y="1408922"/>
            <a:ext cx="10681982" cy="5017947"/>
          </a:xfrm>
          <a:prstGeom prst="rect">
            <a:avLst/>
          </a:prstGeom>
        </p:spPr>
      </p:pic>
    </p:spTree>
    <p:extLst>
      <p:ext uri="{BB962C8B-B14F-4D97-AF65-F5344CB8AC3E}">
        <p14:creationId xmlns:p14="http://schemas.microsoft.com/office/powerpoint/2010/main" val="3474083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5C1A8-8D76-4EF1-B5DC-B32D7E9138A9}"/>
              </a:ext>
            </a:extLst>
          </p:cNvPr>
          <p:cNvSpPr>
            <a:spLocks noGrp="1"/>
          </p:cNvSpPr>
          <p:nvPr>
            <p:ph type="title"/>
          </p:nvPr>
        </p:nvSpPr>
        <p:spPr/>
        <p:txBody>
          <a:bodyPr/>
          <a:lstStyle/>
          <a:p>
            <a:r>
              <a:rPr lang="en-US" altLang="zh-CN" dirty="0"/>
              <a:t>Problem Definitions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6444B4-0944-46CE-9268-4DCB70752185}"/>
                  </a:ext>
                </a:extLst>
              </p:cNvPr>
              <p:cNvSpPr>
                <a:spLocks noGrp="1"/>
              </p:cNvSpPr>
              <p:nvPr>
                <p:ph idx="1"/>
              </p:nvPr>
            </p:nvSpPr>
            <p:spPr>
              <a:xfrm>
                <a:off x="838200" y="1825625"/>
                <a:ext cx="11353800" cy="4351338"/>
              </a:xfrm>
            </p:spPr>
            <p:txBody>
              <a:bodyPr>
                <a:normAutofit/>
              </a:bodyPr>
              <a:lstStyle/>
              <a:p>
                <a:r>
                  <a:rPr lang="en-US" altLang="zh-CN" i="1" dirty="0"/>
                  <a:t>Definition 1:</a:t>
                </a:r>
              </a:p>
              <a:p>
                <a:pPr marL="0" indent="0">
                  <a:buNone/>
                </a:pPr>
                <a:r>
                  <a:rPr lang="en-US" altLang="zh-CN" dirty="0"/>
                  <a:t>A pre-defined adjacency matrix( weighted directed graph)</a:t>
                </a:r>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G</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i="1" dirty="0" smtClean="0">
                        <a:latin typeface="Cambria Math" panose="02040503050406030204" pitchFamily="18" charset="0"/>
                      </a:rPr>
                      <m:t>)</m:t>
                    </m:r>
                  </m:oMath>
                </a14:m>
                <a:endParaRPr lang="en-US" altLang="zh-CN" dirty="0"/>
              </a:p>
              <a:p>
                <a:pPr marL="0" indent="0">
                  <a:buNone/>
                </a:pPr>
                <a:r>
                  <a:rPr lang="en-US" altLang="zh-CN" dirty="0"/>
                  <a:t>Number of different locations: </a:t>
                </a:r>
                <a14:m>
                  <m:oMath xmlns:m="http://schemas.openxmlformats.org/officeDocument/2006/math">
                    <m:r>
                      <a:rPr lang="en-US" altLang="zh-CN" b="0" i="1" smtClean="0">
                        <a:latin typeface="Cambria Math" panose="02040503050406030204" pitchFamily="18" charset="0"/>
                      </a:rPr>
                      <m:t>𝑁</m:t>
                    </m:r>
                  </m:oMath>
                </a14:m>
                <a:endParaRPr lang="en-US" altLang="zh-CN" dirty="0"/>
              </a:p>
              <a:p>
                <a:pPr marL="0" indent="0">
                  <a:buNone/>
                </a:pPr>
                <a:r>
                  <a:rPr lang="en-US" altLang="zh-CN" dirty="0"/>
                  <a:t>Edge collections: </a:t>
                </a:r>
                <a14:m>
                  <m:oMath xmlns:m="http://schemas.openxmlformats.org/officeDocument/2006/math">
                    <m:r>
                      <a:rPr lang="en-US" altLang="zh-CN" i="1" dirty="0" smtClean="0">
                        <a:latin typeface="Cambria Math" panose="02040503050406030204" pitchFamily="18" charset="0"/>
                      </a:rPr>
                      <m:t>𝐸</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i="1" dirty="0" smtClean="0">
                            <a:latin typeface="Cambria Math" panose="02040503050406030204" pitchFamily="18" charset="0"/>
                          </a:rPr>
                          <m:t>2</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b="0" i="1" dirty="0" smtClean="0">
                            <a:latin typeface="Cambria Math" panose="02040503050406030204" pitchFamily="18" charset="0"/>
                          </a:rPr>
                          <m:t>3</m:t>
                        </m:r>
                      </m:sub>
                    </m:sSub>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𝑒</m:t>
                        </m:r>
                      </m:e>
                      <m:sub>
                        <m:r>
                          <a:rPr lang="en-US" altLang="zh-CN" b="0" i="1" dirty="0" smtClean="0">
                            <a:latin typeface="Cambria Math" panose="02040503050406030204" pitchFamily="18" charset="0"/>
                          </a:rPr>
                          <m:t>𝑚</m:t>
                        </m:r>
                      </m:sub>
                    </m:sSub>
                  </m:oMath>
                </a14:m>
                <a:endParaRPr lang="en-US" altLang="zh-CN" dirty="0"/>
              </a:p>
              <a:p>
                <a:pPr marL="0" indent="0">
                  <a:buNone/>
                </a:pPr>
                <a:r>
                  <a:rPr lang="en-US" altLang="zh-CN" b="1" dirty="0"/>
                  <a:t>Weighted</a:t>
                </a:r>
                <a:r>
                  <a:rPr lang="en-US" altLang="zh-CN" dirty="0"/>
                  <a:t> adjacency matrix: </a:t>
                </a:r>
                <a14:m>
                  <m:oMath xmlns:m="http://schemas.openxmlformats.org/officeDocument/2006/math">
                    <m:r>
                      <a:rPr lang="en-US" altLang="zh-CN" i="1" dirty="0" smtClean="0">
                        <a:latin typeface="Cambria Math" panose="02040503050406030204" pitchFamily="18" charset="0"/>
                      </a:rPr>
                      <m:t>𝐴</m:t>
                    </m:r>
                  </m:oMath>
                </a14:m>
                <a:endParaRPr lang="en-US" altLang="zh-CN" dirty="0"/>
              </a:p>
              <a:p>
                <a:pPr marL="0" indent="0">
                  <a:buNone/>
                </a:pPr>
                <a:r>
                  <a:rPr lang="en-US" altLang="zh-CN" dirty="0"/>
                  <a:t>(Each element represents the proximity between vertices measured from certain view (e.g. road network distance, DTW similarity, POI similarity, etc.))</a:t>
                </a:r>
              </a:p>
            </p:txBody>
          </p:sp>
        </mc:Choice>
        <mc:Fallback xmlns="">
          <p:sp>
            <p:nvSpPr>
              <p:cNvPr id="3" name="内容占位符 2">
                <a:extLst>
                  <a:ext uri="{FF2B5EF4-FFF2-40B4-BE49-F238E27FC236}">
                    <a16:creationId xmlns:a16="http://schemas.microsoft.com/office/drawing/2014/main" id="{D96444B4-0944-46CE-9268-4DCB70752185}"/>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3"/>
                <a:stretch>
                  <a:fillRect l="-1128" t="-2521" r="-5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526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5C1A8-8D76-4EF1-B5DC-B32D7E9138A9}"/>
              </a:ext>
            </a:extLst>
          </p:cNvPr>
          <p:cNvSpPr>
            <a:spLocks noGrp="1"/>
          </p:cNvSpPr>
          <p:nvPr>
            <p:ph type="title"/>
          </p:nvPr>
        </p:nvSpPr>
        <p:spPr/>
        <p:txBody>
          <a:bodyPr/>
          <a:lstStyle/>
          <a:p>
            <a:r>
              <a:rPr lang="en-US" altLang="zh-CN" dirty="0"/>
              <a:t>Problem Definitions</a:t>
            </a:r>
            <a:endParaRPr lang="zh-CN" altLang="en-US" dirty="0"/>
          </a:p>
        </p:txBody>
      </p:sp>
      <p:sp>
        <p:nvSpPr>
          <p:cNvPr id="3" name="内容占位符 2">
            <a:extLst>
              <a:ext uri="{FF2B5EF4-FFF2-40B4-BE49-F238E27FC236}">
                <a16:creationId xmlns:a16="http://schemas.microsoft.com/office/drawing/2014/main" id="{D96444B4-0944-46CE-9268-4DCB70752185}"/>
              </a:ext>
            </a:extLst>
          </p:cNvPr>
          <p:cNvSpPr>
            <a:spLocks noGrp="1"/>
          </p:cNvSpPr>
          <p:nvPr>
            <p:ph idx="1"/>
          </p:nvPr>
        </p:nvSpPr>
        <p:spPr>
          <a:xfrm>
            <a:off x="838200" y="1825625"/>
            <a:ext cx="11353800" cy="4351338"/>
          </a:xfrm>
        </p:spPr>
        <p:txBody>
          <a:bodyPr>
            <a:normAutofit/>
          </a:bodyPr>
          <a:lstStyle/>
          <a:p>
            <a:r>
              <a:rPr lang="en-US" altLang="zh-CN" i="1" dirty="0"/>
              <a:t>Definition 2:</a:t>
            </a:r>
          </a:p>
          <a:p>
            <a:pPr marL="0" indent="0">
              <a:buNone/>
            </a:pPr>
            <a:r>
              <a:rPr lang="en-US" altLang="zh-CN" dirty="0"/>
              <a:t>The multivariate time series(graph signals)</a:t>
            </a:r>
          </a:p>
          <a:p>
            <a:pPr marL="0" indent="0">
              <a:buNone/>
            </a:pPr>
            <a:endParaRPr lang="en-US" altLang="zh-CN" dirty="0"/>
          </a:p>
          <a:p>
            <a:pPr marL="0" indent="0">
              <a:buNone/>
            </a:pPr>
            <a:endParaRPr lang="en-US" altLang="zh-CN" dirty="0"/>
          </a:p>
          <a:p>
            <a:pPr marL="0" indent="0">
              <a:buNone/>
            </a:pPr>
            <a:r>
              <a:rPr lang="en-US" altLang="zh-CN" b="1" dirty="0"/>
              <a:t>T</a:t>
            </a:r>
            <a:r>
              <a:rPr lang="en-US" altLang="zh-CN" dirty="0"/>
              <a:t> is the length of sequence and </a:t>
            </a:r>
            <a:r>
              <a:rPr lang="en-US" altLang="zh-CN" b="1" dirty="0"/>
              <a:t>D</a:t>
            </a:r>
            <a:r>
              <a:rPr lang="en-US" altLang="zh-CN" dirty="0"/>
              <a:t> is the number of features of each node (e.g., traffic volume, traffic speed, etc.).</a:t>
            </a:r>
          </a:p>
          <a:p>
            <a:pPr marL="0" indent="0">
              <a:buNone/>
            </a:pPr>
            <a:r>
              <a:rPr lang="en-US" altLang="zh-CN" dirty="0"/>
              <a:t>At each time step t, the graph signal is                       . </a:t>
            </a:r>
          </a:p>
        </p:txBody>
      </p:sp>
      <p:pic>
        <p:nvPicPr>
          <p:cNvPr id="7" name="图片 6">
            <a:extLst>
              <a:ext uri="{FF2B5EF4-FFF2-40B4-BE49-F238E27FC236}">
                <a16:creationId xmlns:a16="http://schemas.microsoft.com/office/drawing/2014/main" id="{1FC32B33-E686-4420-AB8D-022312B377B8}"/>
              </a:ext>
            </a:extLst>
          </p:cNvPr>
          <p:cNvPicPr>
            <a:picLocks noChangeAspect="1"/>
          </p:cNvPicPr>
          <p:nvPr/>
        </p:nvPicPr>
        <p:blipFill>
          <a:blip r:embed="rId3"/>
          <a:stretch>
            <a:fillRect/>
          </a:stretch>
        </p:blipFill>
        <p:spPr>
          <a:xfrm>
            <a:off x="6921501" y="4835525"/>
            <a:ext cx="1987882" cy="384175"/>
          </a:xfrm>
          <a:prstGeom prst="rect">
            <a:avLst/>
          </a:prstGeom>
        </p:spPr>
      </p:pic>
      <p:pic>
        <p:nvPicPr>
          <p:cNvPr id="9" name="图片 8">
            <a:extLst>
              <a:ext uri="{FF2B5EF4-FFF2-40B4-BE49-F238E27FC236}">
                <a16:creationId xmlns:a16="http://schemas.microsoft.com/office/drawing/2014/main" id="{554E4305-546A-4EC1-84D4-73D863DBEFFF}"/>
              </a:ext>
            </a:extLst>
          </p:cNvPr>
          <p:cNvPicPr>
            <a:picLocks noChangeAspect="1"/>
          </p:cNvPicPr>
          <p:nvPr/>
        </p:nvPicPr>
        <p:blipFill>
          <a:blip r:embed="rId4"/>
          <a:stretch>
            <a:fillRect/>
          </a:stretch>
        </p:blipFill>
        <p:spPr>
          <a:xfrm>
            <a:off x="4331096" y="3011739"/>
            <a:ext cx="3529807" cy="400718"/>
          </a:xfrm>
          <a:prstGeom prst="rect">
            <a:avLst/>
          </a:prstGeom>
        </p:spPr>
      </p:pic>
    </p:spTree>
    <p:extLst>
      <p:ext uri="{BB962C8B-B14F-4D97-AF65-F5344CB8AC3E}">
        <p14:creationId xmlns:p14="http://schemas.microsoft.com/office/powerpoint/2010/main" val="3332013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05C1A8-8D76-4EF1-B5DC-B32D7E9138A9}"/>
              </a:ext>
            </a:extLst>
          </p:cNvPr>
          <p:cNvSpPr>
            <a:spLocks noGrp="1"/>
          </p:cNvSpPr>
          <p:nvPr>
            <p:ph type="title"/>
          </p:nvPr>
        </p:nvSpPr>
        <p:spPr/>
        <p:txBody>
          <a:bodyPr/>
          <a:lstStyle/>
          <a:p>
            <a:r>
              <a:rPr lang="en-US" altLang="zh-CN" dirty="0"/>
              <a:t>Problem Formulation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96444B4-0944-46CE-9268-4DCB70752185}"/>
                  </a:ext>
                </a:extLst>
              </p:cNvPr>
              <p:cNvSpPr>
                <a:spLocks noGrp="1"/>
              </p:cNvSpPr>
              <p:nvPr>
                <p:ph idx="1"/>
              </p:nvPr>
            </p:nvSpPr>
            <p:spPr>
              <a:xfrm>
                <a:off x="838200" y="1825625"/>
                <a:ext cx="11181522" cy="4351338"/>
              </a:xfrm>
            </p:spPr>
            <p:txBody>
              <a:bodyPr/>
              <a:lstStyle/>
              <a:p>
                <a:r>
                  <a:rPr lang="en-US" altLang="zh-CN" dirty="0"/>
                  <a:t>Given the graph </a:t>
                </a:r>
                <a14:m>
                  <m:oMath xmlns:m="http://schemas.openxmlformats.org/officeDocument/2006/math">
                    <m:r>
                      <m:rPr>
                        <m:sty m:val="p"/>
                      </m:rPr>
                      <a:rPr lang="en-US" altLang="zh-CN" i="1" dirty="0" smtClean="0">
                        <a:latin typeface="Cambria Math" panose="02040503050406030204" pitchFamily="18" charset="0"/>
                        <a:ea typeface="Cambria Math" panose="02040503050406030204" pitchFamily="18" charset="0"/>
                      </a:rPr>
                      <m:t>G</m:t>
                    </m:r>
                    <m:r>
                      <a:rPr lang="en-US" altLang="zh-CN" i="1" dirty="0" smtClean="0">
                        <a:latin typeface="Cambria Math" panose="02040503050406030204" pitchFamily="18" charset="0"/>
                      </a:rPr>
                      <m:t>= (</m:t>
                    </m:r>
                    <m:r>
                      <a:rPr lang="en-US" altLang="zh-CN" b="0" i="1" dirty="0" smtClean="0">
                        <a:latin typeface="Cambria Math" panose="02040503050406030204" pitchFamily="18" charset="0"/>
                      </a:rPr>
                      <m:t>𝑉</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𝐸</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𝐴</m:t>
                    </m:r>
                    <m:r>
                      <a:rPr lang="en-US" altLang="zh-CN" i="1" dirty="0" smtClean="0">
                        <a:latin typeface="Cambria Math" panose="02040503050406030204" pitchFamily="18" charset="0"/>
                      </a:rPr>
                      <m:t>)</m:t>
                    </m:r>
                  </m:oMath>
                </a14:m>
                <a:r>
                  <a:rPr lang="en-US" altLang="zh-CN" dirty="0"/>
                  <a:t>,and its observed P step graph signals</a:t>
                </a:r>
              </a:p>
              <a:p>
                <a:pPr marL="0" indent="0">
                  <a:buNone/>
                </a:pPr>
                <a:r>
                  <a:rPr lang="en-US" altLang="zh-CN" dirty="0"/>
                  <a:t>                 to learn a function </a:t>
                </a:r>
                <a14:m>
                  <m:oMath xmlns:m="http://schemas.openxmlformats.org/officeDocument/2006/math">
                    <m:r>
                      <a:rPr lang="en-US" altLang="zh-CN" b="0" i="1" smtClean="0">
                        <a:latin typeface="Cambria Math" panose="02040503050406030204" pitchFamily="18" charset="0"/>
                      </a:rPr>
                      <m:t>𝑓</m:t>
                    </m:r>
                  </m:oMath>
                </a14:m>
                <a:r>
                  <a:rPr lang="en-US" altLang="zh-CN" dirty="0"/>
                  <a:t> which is able to map                 and </a:t>
                </a:r>
              </a:p>
              <a:p>
                <a:pPr marL="0" indent="0">
                  <a:buNone/>
                </a:pPr>
                <a:r>
                  <a:rPr lang="en-US" altLang="zh-CN" dirty="0"/>
                  <a:t> to next </a:t>
                </a:r>
                <a14:m>
                  <m:oMath xmlns:m="http://schemas.openxmlformats.org/officeDocument/2006/math">
                    <m:r>
                      <a:rPr lang="en-US" altLang="zh-CN" i="1" dirty="0" smtClean="0">
                        <a:latin typeface="Cambria Math" panose="02040503050406030204" pitchFamily="18" charset="0"/>
                      </a:rPr>
                      <m:t>𝑄</m:t>
                    </m:r>
                    <m:r>
                      <a:rPr lang="en-US" altLang="zh-CN" i="1" dirty="0" smtClean="0">
                        <a:latin typeface="Cambria Math" panose="02040503050406030204" pitchFamily="18" charset="0"/>
                      </a:rPr>
                      <m:t> </m:t>
                    </m:r>
                  </m:oMath>
                </a14:m>
                <a:r>
                  <a:rPr lang="en-US" altLang="zh-CN" dirty="0"/>
                  <a:t>step graph signals              , represented as :</a:t>
                </a:r>
              </a:p>
              <a:p>
                <a:pPr marL="0" indent="0">
                  <a:buNone/>
                </a:pPr>
                <a:r>
                  <a:rPr lang="en-US" altLang="zh-CN" dirty="0"/>
                  <a:t>                  </a:t>
                </a:r>
              </a:p>
              <a:p>
                <a:endParaRPr lang="en-US" altLang="zh-CN" dirty="0"/>
              </a:p>
            </p:txBody>
          </p:sp>
        </mc:Choice>
        <mc:Fallback xmlns="">
          <p:sp>
            <p:nvSpPr>
              <p:cNvPr id="3" name="内容占位符 2">
                <a:extLst>
                  <a:ext uri="{FF2B5EF4-FFF2-40B4-BE49-F238E27FC236}">
                    <a16:creationId xmlns:a16="http://schemas.microsoft.com/office/drawing/2014/main" id="{D96444B4-0944-46CE-9268-4DCB70752185}"/>
                  </a:ext>
                </a:extLst>
              </p:cNvPr>
              <p:cNvSpPr>
                <a:spLocks noGrp="1" noRot="1" noChangeAspect="1" noMove="1" noResize="1" noEditPoints="1" noAdjustHandles="1" noChangeArrowheads="1" noChangeShapeType="1" noTextEdit="1"/>
              </p:cNvSpPr>
              <p:nvPr>
                <p:ph idx="1"/>
              </p:nvPr>
            </p:nvSpPr>
            <p:spPr>
              <a:xfrm>
                <a:off x="838200" y="1825625"/>
                <a:ext cx="11181522" cy="4351338"/>
              </a:xfrm>
              <a:blipFill>
                <a:blip r:embed="rId3"/>
                <a:stretch>
                  <a:fillRect l="-981" t="-238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B75422E-A27F-4A79-90AA-F6460729FE1B}"/>
              </a:ext>
            </a:extLst>
          </p:cNvPr>
          <p:cNvPicPr>
            <a:picLocks noChangeAspect="1"/>
          </p:cNvPicPr>
          <p:nvPr/>
        </p:nvPicPr>
        <p:blipFill>
          <a:blip r:embed="rId4"/>
          <a:stretch>
            <a:fillRect/>
          </a:stretch>
        </p:blipFill>
        <p:spPr>
          <a:xfrm>
            <a:off x="1176337" y="2345266"/>
            <a:ext cx="1274763" cy="424921"/>
          </a:xfrm>
          <a:prstGeom prst="rect">
            <a:avLst/>
          </a:prstGeom>
        </p:spPr>
      </p:pic>
      <p:pic>
        <p:nvPicPr>
          <p:cNvPr id="8" name="图片 7">
            <a:extLst>
              <a:ext uri="{FF2B5EF4-FFF2-40B4-BE49-F238E27FC236}">
                <a16:creationId xmlns:a16="http://schemas.microsoft.com/office/drawing/2014/main" id="{1E5D1424-A529-4C58-9B07-E0B1F895222F}"/>
              </a:ext>
            </a:extLst>
          </p:cNvPr>
          <p:cNvPicPr>
            <a:picLocks noChangeAspect="1"/>
          </p:cNvPicPr>
          <p:nvPr/>
        </p:nvPicPr>
        <p:blipFill>
          <a:blip r:embed="rId5"/>
          <a:stretch>
            <a:fillRect/>
          </a:stretch>
        </p:blipFill>
        <p:spPr>
          <a:xfrm>
            <a:off x="9019865" y="2398542"/>
            <a:ext cx="1279525" cy="424397"/>
          </a:xfrm>
          <a:prstGeom prst="rect">
            <a:avLst/>
          </a:prstGeom>
        </p:spPr>
      </p:pic>
      <p:pic>
        <p:nvPicPr>
          <p:cNvPr id="10" name="图片 9">
            <a:extLst>
              <a:ext uri="{FF2B5EF4-FFF2-40B4-BE49-F238E27FC236}">
                <a16:creationId xmlns:a16="http://schemas.microsoft.com/office/drawing/2014/main" id="{398D3E78-CFF0-4DD6-B164-38158CF13074}"/>
              </a:ext>
            </a:extLst>
          </p:cNvPr>
          <p:cNvPicPr>
            <a:picLocks noChangeAspect="1"/>
          </p:cNvPicPr>
          <p:nvPr/>
        </p:nvPicPr>
        <p:blipFill>
          <a:blip r:embed="rId6"/>
          <a:stretch>
            <a:fillRect/>
          </a:stretch>
        </p:blipFill>
        <p:spPr>
          <a:xfrm>
            <a:off x="11125200" y="2277537"/>
            <a:ext cx="457200" cy="523875"/>
          </a:xfrm>
          <a:prstGeom prst="rect">
            <a:avLst/>
          </a:prstGeom>
        </p:spPr>
      </p:pic>
      <p:pic>
        <p:nvPicPr>
          <p:cNvPr id="12" name="图片 11">
            <a:extLst>
              <a:ext uri="{FF2B5EF4-FFF2-40B4-BE49-F238E27FC236}">
                <a16:creationId xmlns:a16="http://schemas.microsoft.com/office/drawing/2014/main" id="{8E0A4F77-F693-4B41-825C-E60F672E3F29}"/>
              </a:ext>
            </a:extLst>
          </p:cNvPr>
          <p:cNvPicPr>
            <a:picLocks noChangeAspect="1"/>
          </p:cNvPicPr>
          <p:nvPr/>
        </p:nvPicPr>
        <p:blipFill>
          <a:blip r:embed="rId7"/>
          <a:stretch>
            <a:fillRect/>
          </a:stretch>
        </p:blipFill>
        <p:spPr>
          <a:xfrm>
            <a:off x="5381625" y="2809611"/>
            <a:ext cx="1164711" cy="504708"/>
          </a:xfrm>
          <a:prstGeom prst="rect">
            <a:avLst/>
          </a:prstGeom>
        </p:spPr>
      </p:pic>
      <p:pic>
        <p:nvPicPr>
          <p:cNvPr id="14" name="图片 13">
            <a:extLst>
              <a:ext uri="{FF2B5EF4-FFF2-40B4-BE49-F238E27FC236}">
                <a16:creationId xmlns:a16="http://schemas.microsoft.com/office/drawing/2014/main" id="{8F4648F0-D691-4FBD-B3E1-1581DA681399}"/>
              </a:ext>
            </a:extLst>
          </p:cNvPr>
          <p:cNvPicPr>
            <a:picLocks noChangeAspect="1"/>
          </p:cNvPicPr>
          <p:nvPr/>
        </p:nvPicPr>
        <p:blipFill>
          <a:blip r:embed="rId8"/>
          <a:stretch>
            <a:fillRect/>
          </a:stretch>
        </p:blipFill>
        <p:spPr>
          <a:xfrm>
            <a:off x="2016448" y="3429000"/>
            <a:ext cx="7895063" cy="1682366"/>
          </a:xfrm>
          <a:prstGeom prst="rect">
            <a:avLst/>
          </a:prstGeom>
        </p:spPr>
      </p:pic>
    </p:spTree>
    <p:extLst>
      <p:ext uri="{BB962C8B-B14F-4D97-AF65-F5344CB8AC3E}">
        <p14:creationId xmlns:p14="http://schemas.microsoft.com/office/powerpoint/2010/main" val="4115937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1202</Words>
  <Application>Microsoft Office PowerPoint</Application>
  <PresentationFormat>宽屏</PresentationFormat>
  <Paragraphs>130</Paragraphs>
  <Slides>27</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CMBX10</vt:lpstr>
      <vt:lpstr>CMMI10</vt:lpstr>
      <vt:lpstr>CMMI7</vt:lpstr>
      <vt:lpstr>CMR7</vt:lpstr>
      <vt:lpstr>CMSY7</vt:lpstr>
      <vt:lpstr>Roboto</vt:lpstr>
      <vt:lpstr>URWPalladioL-Roma</vt:lpstr>
      <vt:lpstr>等线</vt:lpstr>
      <vt:lpstr>等线 Light</vt:lpstr>
      <vt:lpstr>Arial</vt:lpstr>
      <vt:lpstr>Cambria Math</vt:lpstr>
      <vt:lpstr>Office 主题​​</vt:lpstr>
      <vt:lpstr>DGCRN: Dynamic Graph Convolutional Recurrent Network for Traffic Prediction:  Benchmark and Solution</vt:lpstr>
      <vt:lpstr>Background</vt:lpstr>
      <vt:lpstr>Challenges</vt:lpstr>
      <vt:lpstr>Contributions</vt:lpstr>
      <vt:lpstr>Related Works</vt:lpstr>
      <vt:lpstr>Related Works</vt:lpstr>
      <vt:lpstr>Problem Definitions</vt:lpstr>
      <vt:lpstr>Problem Definitions</vt:lpstr>
      <vt:lpstr>Problem Formulation</vt:lpstr>
      <vt:lpstr>Framework</vt:lpstr>
      <vt:lpstr>Training Algorithm of DGCRN</vt:lpstr>
      <vt:lpstr>Graph Generator</vt:lpstr>
      <vt:lpstr>Graph Generator</vt:lpstr>
      <vt:lpstr>Dynamic Graph Convolutional Recurrent Module</vt:lpstr>
      <vt:lpstr>Training Strategy</vt:lpstr>
      <vt:lpstr>Datasets</vt:lpstr>
      <vt:lpstr>NE-BJ</vt:lpstr>
      <vt:lpstr>Pearson correlations</vt:lpstr>
      <vt:lpstr>Baselines</vt:lpstr>
      <vt:lpstr>Baselines</vt:lpstr>
      <vt:lpstr>Evaluation Metrics</vt:lpstr>
      <vt:lpstr>Traffic Benchmark</vt:lpstr>
      <vt:lpstr>Traffic Benchmark</vt:lpstr>
      <vt:lpstr>Traffic Benchmark</vt:lpstr>
      <vt:lpstr>Ablation Study on METR-LA</vt:lpstr>
      <vt:lpstr>Parameter Study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AST-GCN:  Attribute-Augmented Spatiotemporal Graph Convolutional Network for Traffic Forecasting</dc:title>
  <dc:creator>扬</dc:creator>
  <cp:lastModifiedBy>李 扬</cp:lastModifiedBy>
  <cp:revision>67</cp:revision>
  <dcterms:created xsi:type="dcterms:W3CDTF">2021-04-27T14:14:24Z</dcterms:created>
  <dcterms:modified xsi:type="dcterms:W3CDTF">2021-06-14T09:05:52Z</dcterms:modified>
</cp:coreProperties>
</file>